
<file path=[Content_Types].xml><?xml version="1.0" encoding="utf-8"?>
<Types xmlns="http://schemas.openxmlformats.org/package/2006/content-types">
  <Override PartName="/ppt/slides/slide29.xml" ContentType="application/vnd.openxmlformats-officedocument.presentationml.slide+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notesSlides/notesSlide38.xml" ContentType="application/vnd.openxmlformats-officedocument.presentationml.notes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notesSlides/notesSlide25.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23.xml" ContentType="application/vnd.openxmlformats-officedocument.presentationml.notesSlide+xml"/>
  <Override PartName="/ppt/notesSlides/notesSlide32.xml" ContentType="application/vnd.openxmlformats-officedocument.presentationml.notesSlide+xml"/>
  <Override PartName="/ppt/notesSlides/notesSlide41.xml" ContentType="application/vnd.openxmlformats-officedocument.presentationml.notesSlide+xml"/>
  <Override PartName="/ppt/notesSlides/notesSlide9.xml" ContentType="application/vnd.openxmlformats-officedocument.presentationml.notesSlide+xml"/>
  <Override PartName="/ppt/notesSlides/notesSlide12.xml" ContentType="application/vnd.openxmlformats-officedocument.presentationml.notesSlide+xml"/>
  <Override PartName="/ppt/notesSlides/notesSlide21.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5.xml" ContentType="application/vnd.openxmlformats-officedocument.presentationml.notesSlide+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notesSlides/notesSlide3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3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42.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4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27.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4"/>
  </p:notesMasterIdLst>
  <p:handoutMasterIdLst>
    <p:handoutMasterId r:id="rId45"/>
  </p:handoutMasterIdLst>
  <p:sldIdLst>
    <p:sldId id="256" r:id="rId2"/>
    <p:sldId id="276" r:id="rId3"/>
    <p:sldId id="257" r:id="rId4"/>
    <p:sldId id="258" r:id="rId5"/>
    <p:sldId id="259" r:id="rId6"/>
    <p:sldId id="303" r:id="rId7"/>
    <p:sldId id="277" r:id="rId8"/>
    <p:sldId id="260" r:id="rId9"/>
    <p:sldId id="280" r:id="rId10"/>
    <p:sldId id="284" r:id="rId11"/>
    <p:sldId id="278" r:id="rId12"/>
    <p:sldId id="285" r:id="rId13"/>
    <p:sldId id="286" r:id="rId14"/>
    <p:sldId id="287" r:id="rId15"/>
    <p:sldId id="288" r:id="rId16"/>
    <p:sldId id="289" r:id="rId17"/>
    <p:sldId id="290" r:id="rId18"/>
    <p:sldId id="291" r:id="rId19"/>
    <p:sldId id="263" r:id="rId20"/>
    <p:sldId id="292" r:id="rId21"/>
    <p:sldId id="293" r:id="rId22"/>
    <p:sldId id="294" r:id="rId23"/>
    <p:sldId id="295" r:id="rId24"/>
    <p:sldId id="296" r:id="rId25"/>
    <p:sldId id="297" r:id="rId26"/>
    <p:sldId id="298" r:id="rId27"/>
    <p:sldId id="299" r:id="rId28"/>
    <p:sldId id="300" r:id="rId29"/>
    <p:sldId id="301" r:id="rId30"/>
    <p:sldId id="302" r:id="rId31"/>
    <p:sldId id="264" r:id="rId32"/>
    <p:sldId id="265" r:id="rId33"/>
    <p:sldId id="266" r:id="rId34"/>
    <p:sldId id="267" r:id="rId35"/>
    <p:sldId id="268" r:id="rId36"/>
    <p:sldId id="269" r:id="rId37"/>
    <p:sldId id="270" r:id="rId38"/>
    <p:sldId id="271" r:id="rId39"/>
    <p:sldId id="272" r:id="rId40"/>
    <p:sldId id="273" r:id="rId41"/>
    <p:sldId id="274" r:id="rId42"/>
    <p:sldId id="304" r:id="rId4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504D"/>
    <a:srgbClr val="000000"/>
    <a:srgbClr val="00B0F0"/>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0968" autoAdjust="0"/>
  </p:normalViewPr>
  <p:slideViewPr>
    <p:cSldViewPr>
      <p:cViewPr>
        <p:scale>
          <a:sx n="40" d="100"/>
          <a:sy n="40" d="100"/>
        </p:scale>
        <p:origin x="-2034" y="-354"/>
      </p:cViewPr>
      <p:guideLst>
        <p:guide orient="horz" pos="2160"/>
        <p:guide pos="2880"/>
      </p:guideLst>
    </p:cSldViewPr>
  </p:slideViewPr>
  <p:notesTextViewPr>
    <p:cViewPr>
      <p:scale>
        <a:sx n="100" d="100"/>
        <a:sy n="100" d="100"/>
      </p:scale>
      <p:origin x="0" y="0"/>
    </p:cViewPr>
  </p:notesTextViewPr>
  <p:notesViewPr>
    <p:cSldViewPr>
      <p:cViewPr varScale="1">
        <p:scale>
          <a:sx n="52" d="100"/>
          <a:sy n="52" d="100"/>
        </p:scale>
        <p:origin x="-2892" y="-108"/>
      </p:cViewPr>
      <p:guideLst>
        <p:guide orient="horz" pos="2880"/>
        <p:guide pos="2160"/>
      </p:guideLst>
    </p:cSldViewPr>
  </p:notes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73876C0-4181-4751-A331-00D091480833}" type="datetimeFigureOut">
              <a:rPr lang="en-US" smtClean="0"/>
              <a:pPr/>
              <a:t>8/6/2014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8588B97A-8280-40D8-A629-9C0CE0182819}" type="slidenum">
              <a:rPr lang="en-US" smtClean="0"/>
              <a:pPr/>
              <a:t>‹#›</a:t>
            </a:fld>
            <a:endParaRPr lang="en-US"/>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2.png>
</file>

<file path=ppt/media/image3.jpe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47008C6-347F-4F4A-A4BE-841588498586}" type="datetimeFigureOut">
              <a:rPr lang="en-US" smtClean="0"/>
              <a:pPr/>
              <a:t>8/6/2014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6E48868-102C-40FD-9C7E-2DB820EB5284}"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ar-SA" sz="1200" kern="1200" dirty="0" smtClean="0">
                <a:solidFill>
                  <a:schemeClr val="tx1"/>
                </a:solidFill>
                <a:latin typeface="+mn-lt"/>
                <a:ea typeface="+mn-ea"/>
                <a:cs typeface="+mn-cs"/>
              </a:rPr>
              <a:t>آیا تا به حال شده یک مشکل بارها برای‌تان پیش آمده باشد و تلاش شما برای حل آن مشکل و عدم بروز دوباره آن شکست خورده باشد؟ مهم نیست هر بار چگونه آن مشکل را برطرف می‌کنید، انگار هیچ‌گاه نمی‌توانید ریشه اصلی بروز آن مشکل را یافته و راه‌چاره‌ای برای آن بیابید. مشکلات این‌چنینی معمولا نشانه‌ای از یک سری پیامدهای ریشه‌ای‌تر هستند.</a:t>
            </a:r>
            <a:r>
              <a:rPr lang="fa-IR" sz="1200" kern="1200" dirty="0" smtClean="0">
                <a:solidFill>
                  <a:schemeClr val="tx1"/>
                </a:solidFill>
                <a:latin typeface="+mn-lt"/>
                <a:ea typeface="+mn-ea"/>
                <a:cs typeface="+mn-cs"/>
              </a:rPr>
              <a:t> ارائه راه‌حل‌های سریع معمولا به رفع موقت مشکل کمک می‌کنند چون تنها به رفع پیامدهای ظاهر شده مشکل می‌پردازند، ولی نمی‌توانند مانع از بروز دوباره آن شوند چرا که علت اصلی و ریشه‌ای مشکل هنوز پابرجاست.</a:t>
            </a:r>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1</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دراین مثال، مسئله این است که مشتری شما ناخوشنود است. با استفاده از شیوه 5چرا، مراحل زیر را دنبال کرده تا علت مسئله را پیدا کنید.</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مشتری شما ناخوشنود است؟ چون طبق قولی که داده بودیم، خدمات ارائه نکردیم.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نمی­توانیم به تعهد خود درخصوص زمانبندی یا خط-زمانی مورد توافق برای تحویل عمل کنیم؟ کار بیش از آنچه تصور می­کردیم طول کشید.</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کار این قدر طول کشید؟ چون ما پیچیدگی کار را دست‌کم گرفته بودیم.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پیچیدگی کار را دست‌کم گرفته بودیم؟ چون برآورد سریعی از زمان موردنیاز برای تکمیل آن داشته و مراحل خاص لازم برای تکمیل پروژه را فهرست نکرده بودیم.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این کار را انجام ندادیم؟ چون از بقیه پروژه­ها عقب مانده بودیم.</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اقدامات پیش‌گیرانه: بازنگری برآورد زمان و رویه­های مشخصات یک امر ضروری است.</a:t>
            </a:r>
            <a:endParaRPr lang="en-US" sz="1200" kern="1200" dirty="0" smtClean="0">
              <a:solidFill>
                <a:schemeClr val="tx1"/>
              </a:solidFill>
              <a:latin typeface="+mn-lt"/>
              <a:ea typeface="+mn-ea"/>
              <a:cs typeface="+mn-cs"/>
            </a:endParaRPr>
          </a:p>
          <a:p>
            <a:pPr algn="r" rtl="1"/>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دراین مثال، مسئله این است که مشتری شما ناخوشنود است. با استفاده از شیوه 5چرا، مراحل زیر را دنبال کرده تا علت مسئله را پیدا کنید.</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مشتری شما ناخوشنود است؟ چون طبق قولی که داده بودیم، خدمات ارائه نکردیم.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نمی­توانیم به تعهد خود درخصوص زمانبندی یا خط-زمانی مورد توافق برای تحویل عمل کنیم؟ کار بیش از آنچه تصور می­کردیم طول کشید.</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کار این قدر طول کشید؟ چون ما پیچیدگی کار را دست‌کم گرفته بودیم.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پیچیدگی کار را دست‌کم گرفته بودیم؟ چون برآورد سریعی از زمان موردنیاز برای تکمیل آن داشته و مراحل خاص لازم برای تکمیل پروژه را فهرست نکرده بودیم.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این کار را انجام ندادیم؟ چون از بقیه پروژه­ها عقب مانده بودیم.</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اقدامات پیش‌گیرانه: بازنگری برآورد زمان و رویه­های مشخصات یک امر ضروری است.</a:t>
            </a:r>
            <a:endParaRPr lang="en-US" sz="1200" kern="1200" dirty="0" smtClean="0">
              <a:solidFill>
                <a:schemeClr val="tx1"/>
              </a:solidFill>
              <a:latin typeface="+mn-lt"/>
              <a:ea typeface="+mn-ea"/>
              <a:cs typeface="+mn-cs"/>
            </a:endParaRPr>
          </a:p>
          <a:p>
            <a:pPr algn="r" rtl="1"/>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دراین مثال، مسئله این است که مشتری شما ناخوشنود است. با استفاده از شیوه 5چرا، مراحل زیر را دنبال کرده تا علت مسئله را پیدا کنید.</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مشتری شما ناخوشنود است؟ چون طبق قولی که داده بودیم، خدمات ارائه نکردیم.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نمی­توانیم به تعهد خود درخصوص زمانبندی یا خط-زمانی مورد توافق برای تحویل عمل کنیم؟ کار بیش از آنچه تصور می­کردیم طول کشید.</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کار این قدر طول کشید؟ چون ما پیچیدگی کار را دست‌کم گرفته بودیم.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پیچیدگی کار را دست‌کم گرفته بودیم؟ چون برآورد سریعی از زمان موردنیاز برای تکمیل آن داشته و مراحل خاص لازم برای تکمیل پروژه را فهرست نکرده بودیم.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این کار را انجام ندادیم؟ چون از بقیه پروژه­ها عقب مانده بودیم.</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اقدامات پیش‌گیرانه: بازنگری برآورد زمان و رویه­های مشخصات یک امر ضروری است.</a:t>
            </a:r>
            <a:endParaRPr lang="en-US" sz="1200" kern="1200" dirty="0" smtClean="0">
              <a:solidFill>
                <a:schemeClr val="tx1"/>
              </a:solidFill>
              <a:latin typeface="+mn-lt"/>
              <a:ea typeface="+mn-ea"/>
              <a:cs typeface="+mn-cs"/>
            </a:endParaRPr>
          </a:p>
          <a:p>
            <a:pPr algn="r" rtl="1"/>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دراین مثال، مسئله این است که مشتری شما ناخوشنود است. با استفاده از شیوه 5چرا، مراحل زیر را دنبال کرده تا علت مسئله را پیدا کنید.</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مشتری شما ناخوشنود است؟ چون طبق قولی که داده بودیم، خدمات ارائه نکردیم.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نمی­توانیم به تعهد خود درخصوص زمانبندی یا خط-زمانی مورد توافق برای تحویل عمل کنیم؟ کار بیش از آنچه تصور می­کردیم طول کشید.</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کار این قدر طول کشید؟ چون ما پیچیدگی کار را دست‌کم گرفته بودیم.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پیچیدگی کار را دست‌کم گرفته بودیم؟ چون برآورد سریعی از زمان موردنیاز برای تکمیل آن داشته و مراحل خاص لازم برای تکمیل پروژه را فهرست نکرده بودیم.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این کار را انجام ندادیم؟ چون از بقیه پروژه­ها عقب مانده بودیم.</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اقدامات پیش‌گیرانه: بازنگری برآورد زمان و رویه­های مشخصات یک امر ضروری است.</a:t>
            </a:r>
            <a:endParaRPr lang="en-US" sz="1200" kern="1200" dirty="0" smtClean="0">
              <a:solidFill>
                <a:schemeClr val="tx1"/>
              </a:solidFill>
              <a:latin typeface="+mn-lt"/>
              <a:ea typeface="+mn-ea"/>
              <a:cs typeface="+mn-cs"/>
            </a:endParaRPr>
          </a:p>
          <a:p>
            <a:pPr algn="r" rtl="1"/>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دراین مثال، مسئله این است که مشتری شما ناخوشنود است. با استفاده از شیوه 5چرا، مراحل زیر را دنبال کرده تا علت مسئله را پیدا کنید.</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مشتری شما ناخوشنود است؟ چون طبق قولی که داده بودیم، خدمات ارائه نکردیم.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نمی­توانیم به تعهد خود درخصوص زمانبندی یا خط-زمانی مورد توافق برای تحویل عمل کنیم؟ کار بیش از آنچه تصور می­کردیم طول کشید.</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کار این قدر طول کشید؟ چون ما پیچیدگی کار را دست‌کم گرفته بودیم.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پیچیدگی کار را دست‌کم گرفته بودیم؟ چون برآورد سریعی از زمان موردنیاز برای تکمیل آن داشته و مراحل خاص لازم برای تکمیل پروژه را فهرست نکرده بودیم.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این کار را انجام ندادیم؟ چون از بقیه پروژه­ها عقب مانده بودیم.</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اقدامات پیش‌گیرانه: بازنگری برآورد زمان و رویه­های مشخصات یک امر ضروری است.</a:t>
            </a:r>
            <a:endParaRPr lang="en-US" sz="1200" kern="1200" dirty="0" smtClean="0">
              <a:solidFill>
                <a:schemeClr val="tx1"/>
              </a:solidFill>
              <a:latin typeface="+mn-lt"/>
              <a:ea typeface="+mn-ea"/>
              <a:cs typeface="+mn-cs"/>
            </a:endParaRPr>
          </a:p>
          <a:p>
            <a:pPr algn="r" rtl="1"/>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دراین مثال، مسئله این است که مشتری شما ناخوشنود است. با استفاده از شیوه 5چرا، مراحل زیر را دنبال کرده تا علت مسئله را پیدا کنید.</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مشتری شما ناخوشنود است؟ چون طبق قولی که داده بودیم، خدمات ارائه نکردیم.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نمی­توانیم به تعهد خود درخصوص زمانبندی یا خط-زمانی مورد توافق برای تحویل عمل کنیم؟ کار بیش از آنچه تصور می­کردیم طول کشید.</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کار این قدر طول کشید؟ چون ما پیچیدگی کار را دست‌کم گرفته بودیم.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پیچیدگی کار را دست‌کم گرفته بودیم؟ چون برآورد سریعی از زمان موردنیاز برای تکمیل آن داشته و مراحل خاص لازم برای تکمیل پروژه را فهرست نکرده بودیم.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این کار را انجام ندادیم؟ چون از بقیه پروژه­ها عقب مانده بودیم.</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اقدامات پیش‌گیرانه: بازنگری برآورد زمان و رویه­های مشخصات یک امر ضروری است.</a:t>
            </a:r>
            <a:endParaRPr lang="en-US" sz="1200" kern="1200" dirty="0" smtClean="0">
              <a:solidFill>
                <a:schemeClr val="tx1"/>
              </a:solidFill>
              <a:latin typeface="+mn-lt"/>
              <a:ea typeface="+mn-ea"/>
              <a:cs typeface="+mn-cs"/>
            </a:endParaRPr>
          </a:p>
          <a:p>
            <a:pPr algn="r" rtl="1"/>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دراین مثال، مسئله این است که مشتری شما ناخوشنود است. با استفاده از شیوه 5چرا، مراحل زیر را دنبال کرده تا علت مسئله را پیدا کنید.</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مشتری شما ناخوشنود است؟ چون طبق قولی که داده بودیم، خدمات ارائه نکردیم.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نمی­توانیم به تعهد خود درخصوص زمانبندی یا خط-زمانی مورد توافق برای تحویل عمل کنیم؟ کار بیش از آنچه تصور می­کردیم طول کشید.</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کار این قدر طول کشید؟ چون ما پیچیدگی کار را دست‌کم گرفته بودیم.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پیچیدگی کار را دست‌کم گرفته بودیم؟ چون برآورد سریعی از زمان موردنیاز برای تکمیل آن داشته و مراحل خاص لازم برای تکمیل پروژه را فهرست نکرده بودیم.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این کار را انجام ندادیم؟ چون از بقیه پروژه­ها عقب مانده بودیم.</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اقدامات پیش‌گیرانه: بازنگری برآورد زمان و رویه­های مشخصات یک امر ضروری است.</a:t>
            </a:r>
            <a:endParaRPr lang="en-US" sz="1200" kern="1200" dirty="0" smtClean="0">
              <a:solidFill>
                <a:schemeClr val="tx1"/>
              </a:solidFill>
              <a:latin typeface="+mn-lt"/>
              <a:ea typeface="+mn-ea"/>
              <a:cs typeface="+mn-cs"/>
            </a:endParaRPr>
          </a:p>
          <a:p>
            <a:pPr algn="r" rtl="1"/>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16</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دراین مثال، مسئله این است که مشتری شما ناخوشنود است. با استفاده از شیوه 5چرا، مراحل زیر را دنبال کرده تا علت مسئله را پیدا کنید.</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مشتری شما ناخوشنود است؟ چون طبق قولی که داده بودیم، خدمات ارائه نکردیم.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نمی­توانیم به تعهد خود درخصوص زمانبندی یا خط-زمانی مورد توافق برای تحویل عمل کنیم؟ کار بیش از آنچه تصور می­کردیم طول کشید.</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کار این قدر طول کشید؟ چون ما پیچیدگی کار را دست‌کم گرفته بودیم.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پیچیدگی کار را دست‌کم گرفته بودیم؟ چون برآورد سریعی از زمان موردنیاز برای تکمیل آن داشته و مراحل خاص لازم برای تکمیل پروژه را فهرست نکرده بودیم.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این کار را انجام ندادیم؟ چون از بقیه پروژه­ها عقب مانده بودیم.</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اقدامات پیش‌گیرانه: بازنگری برآورد زمان و رویه­های مشخصات یک امر ضروری است.</a:t>
            </a:r>
            <a:endParaRPr lang="en-US" sz="1200" kern="1200" dirty="0" smtClean="0">
              <a:solidFill>
                <a:schemeClr val="tx1"/>
              </a:solidFill>
              <a:latin typeface="+mn-lt"/>
              <a:ea typeface="+mn-ea"/>
              <a:cs typeface="+mn-cs"/>
            </a:endParaRPr>
          </a:p>
          <a:p>
            <a:pPr algn="r" rtl="1"/>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دراین مثال، مسئله این است که مشتری شما ناخوشنود است. با استفاده از شیوه 5چرا، مراحل زیر را دنبال کرده تا علت مسئله را پیدا کنید.</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مشتری شما ناخوشنود است؟ چون طبق قولی که داده بودیم، خدمات ارائه نکردیم.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نمی­توانیم به تعهد خود درخصوص زمانبندی یا خط-زمانی مورد توافق برای تحویل عمل کنیم؟ کار بیش از آنچه تصور می­کردیم طول کشید.</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کار این قدر طول کشید؟ چون ما پیچیدگی کار را دست‌کم گرفته بودیم.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پیچیدگی کار را دست‌کم گرفته بودیم؟ چون برآورد سریعی از زمان موردنیاز برای تکمیل آن داشته و مراحل خاص لازم برای تکمیل پروژه را فهرست نکرده بودیم.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این کار را انجام ندادیم؟ چون از بقیه پروژه­ها عقب مانده بودیم.</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اقدامات پیش‌گیرانه: بازنگری برآورد زمان و رویه­های مشخصات یک امر ضروری است.</a:t>
            </a:r>
            <a:endParaRPr lang="en-US" sz="1200" kern="1200" dirty="0" smtClean="0">
              <a:solidFill>
                <a:schemeClr val="tx1"/>
              </a:solidFill>
              <a:latin typeface="+mn-lt"/>
              <a:ea typeface="+mn-ea"/>
              <a:cs typeface="+mn-cs"/>
            </a:endParaRPr>
          </a:p>
          <a:p>
            <a:pPr algn="r" rtl="1"/>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ماشین روشن نمی‌شود. (مسئله)</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شارژ باتری تمام شده. (چرای اول)</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دینام از کار افتاده است. (چرای دوم)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نوار تسمه دینام پاره شده است. (چرای سوم)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عمر مفید نوار تسمه دینام مدت‌هاست به پایان رسیده ولی تسمه تعویض نشده است. (چرای چهارم)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ماشین طبق دستور العمل استاندارد و توصیه شده نگهداری نشده است. (چرای پنجم، یک دلیل ریشه‌ای)</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قطعات یدکی ماشین به علت عمر زیاد آن به راحتی یا اصلا یافت نمی‌شود. (چرای ششم، نکته اختیاری)</a:t>
            </a:r>
            <a:endParaRPr lang="en-US" sz="1200" kern="1200" dirty="0" smtClean="0">
              <a:solidFill>
                <a:schemeClr val="tx1"/>
              </a:solidFill>
              <a:latin typeface="+mn-lt"/>
              <a:ea typeface="+mn-ea"/>
              <a:cs typeface="+mn-cs"/>
            </a:endParaRPr>
          </a:p>
          <a:p>
            <a:pPr marL="228600" indent="-228600" algn="r" rtl="1">
              <a:buFont typeface="+mj-lt"/>
              <a:buAutoNum type="arabicPeriod"/>
            </a:pPr>
            <a:r>
              <a:rPr lang="fa-IR" sz="1200" kern="1200" dirty="0" smtClean="0">
                <a:solidFill>
                  <a:schemeClr val="tx1"/>
                </a:solidFill>
                <a:latin typeface="+mn-lt"/>
                <a:ea typeface="+mn-ea"/>
                <a:cs typeface="+mn-cs"/>
              </a:rPr>
              <a:t>تعمیرات ماشین را با تکیه بر دستور العمل استاندارد از سر گرفته شود. (پاسخ احتمالی برای چرای پنجم)</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یک ماشین جدید خریداری شود. (پاسخ احتمالی برای چرای ششم)</a:t>
            </a:r>
            <a:endParaRPr lang="en-US" sz="1200" kern="1200" dirty="0" smtClean="0">
              <a:solidFill>
                <a:schemeClr val="tx1"/>
              </a:solidFill>
              <a:latin typeface="+mn-lt"/>
              <a:ea typeface="+mn-ea"/>
              <a:cs typeface="+mn-cs"/>
            </a:endParaRPr>
          </a:p>
          <a:p>
            <a:pPr algn="r"/>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fa-IR" dirty="0" smtClean="0"/>
              <a:t>؟</a:t>
            </a:r>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ماشین روشن نمی‌شود. (مسئله)</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شارژ باتری تمام شده. (چرای اول)</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دینام از کار افتاده است. (چرای دوم)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نوار تسمه دینام پاره شده است. (چرای سوم)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عمر مفید نوار تسمه دینام مدت‌هاست به پایان رسیده ولی تسمه تعویض نشده است. (چرای چهارم)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ماشین طبق دستور العمل استاندارد و توصیه شده نگهداری نشده است. (چرای پنجم، یک دلیل ریشه‌ای)</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قطعات یدکی ماشین به علت عمر زیاد آن به راحتی یا اصلا یافت نمی‌شود. (چرای ششم، نکته اختیاری)</a:t>
            </a:r>
            <a:endParaRPr lang="en-US" sz="1200" kern="1200" dirty="0" smtClean="0">
              <a:solidFill>
                <a:schemeClr val="tx1"/>
              </a:solidFill>
              <a:latin typeface="+mn-lt"/>
              <a:ea typeface="+mn-ea"/>
              <a:cs typeface="+mn-cs"/>
            </a:endParaRPr>
          </a:p>
          <a:p>
            <a:pPr marL="228600" indent="-228600" algn="r" rtl="1">
              <a:buFont typeface="+mj-lt"/>
              <a:buAutoNum type="arabicPeriod"/>
            </a:pPr>
            <a:r>
              <a:rPr lang="fa-IR" sz="1200" kern="1200" dirty="0" smtClean="0">
                <a:solidFill>
                  <a:schemeClr val="tx1"/>
                </a:solidFill>
                <a:latin typeface="+mn-lt"/>
                <a:ea typeface="+mn-ea"/>
                <a:cs typeface="+mn-cs"/>
              </a:rPr>
              <a:t>تعمیرات ماشین را با تکیه بر دستور العمل استاندارد از سر گرفته شود. (پاسخ احتمالی برای چرای پنجم)</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یک ماشین جدید خریداری شود. (پاسخ احتمالی برای چرای ششم)</a:t>
            </a:r>
            <a:endParaRPr lang="en-US" sz="1200" kern="1200" dirty="0" smtClean="0">
              <a:solidFill>
                <a:schemeClr val="tx1"/>
              </a:solidFill>
              <a:latin typeface="+mn-lt"/>
              <a:ea typeface="+mn-ea"/>
              <a:cs typeface="+mn-cs"/>
            </a:endParaRPr>
          </a:p>
          <a:p>
            <a:pPr algn="r"/>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ماشین روشن نمی‌شود. (مسئله)</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شارژ باتری تمام شده. (چرای اول)</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دینام از کار افتاده است. (چرای دوم)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نوار تسمه دینام پاره شده است. (چرای سوم)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عمر مفید نوار تسمه دینام مدت‌هاست به پایان رسیده ولی تسمه تعویض نشده است. (چرای چهارم)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ماشین طبق دستور العمل استاندارد و توصیه شده نگهداری نشده است. (چرای پنجم، یک دلیل ریشه‌ای)</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قطعات یدکی ماشین به علت عمر زیاد آن به راحتی یا اصلا یافت نمی‌شود. (چرای ششم، نکته اختیاری)</a:t>
            </a:r>
            <a:endParaRPr lang="en-US" sz="1200" kern="1200" dirty="0" smtClean="0">
              <a:solidFill>
                <a:schemeClr val="tx1"/>
              </a:solidFill>
              <a:latin typeface="+mn-lt"/>
              <a:ea typeface="+mn-ea"/>
              <a:cs typeface="+mn-cs"/>
            </a:endParaRPr>
          </a:p>
          <a:p>
            <a:pPr marL="228600" indent="-228600" algn="r" rtl="1">
              <a:buFont typeface="+mj-lt"/>
              <a:buAutoNum type="arabicPeriod"/>
            </a:pPr>
            <a:r>
              <a:rPr lang="fa-IR" sz="1200" kern="1200" dirty="0" smtClean="0">
                <a:solidFill>
                  <a:schemeClr val="tx1"/>
                </a:solidFill>
                <a:latin typeface="+mn-lt"/>
                <a:ea typeface="+mn-ea"/>
                <a:cs typeface="+mn-cs"/>
              </a:rPr>
              <a:t>تعمیرات ماشین را با تکیه بر دستور العمل استاندارد از سر گرفته شود. (پاسخ احتمالی برای چرای پنجم)</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یک ماشین جدید خریداری شود. (پاسخ احتمالی برای چرای ششم)</a:t>
            </a:r>
            <a:endParaRPr lang="en-US" sz="1200" kern="1200" dirty="0" smtClean="0">
              <a:solidFill>
                <a:schemeClr val="tx1"/>
              </a:solidFill>
              <a:latin typeface="+mn-lt"/>
              <a:ea typeface="+mn-ea"/>
              <a:cs typeface="+mn-cs"/>
            </a:endParaRPr>
          </a:p>
          <a:p>
            <a:pPr algn="r"/>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21</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ماشین روشن نمی‌شود. (مسئله)</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شارژ باتری تمام شده. (چرای اول)</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دینام از کار افتاده است. (چرای دوم)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نوار تسمه دینام پاره شده است. (چرای سوم)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عمر مفید نوار تسمه دینام مدت‌هاست به پایان رسیده ولی تسمه تعویض نشده است. (چرای چهارم)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ماشین طبق دستور العمل استاندارد و توصیه شده نگهداری نشده است. (چرای پنجم، یک دلیل ریشه‌ای)</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قطعات یدکی ماشین به علت عمر زیاد آن به راحتی یا اصلا یافت نمی‌شود. (چرای ششم، نکته اختیاری)</a:t>
            </a:r>
            <a:endParaRPr lang="en-US" sz="1200" kern="1200" dirty="0" smtClean="0">
              <a:solidFill>
                <a:schemeClr val="tx1"/>
              </a:solidFill>
              <a:latin typeface="+mn-lt"/>
              <a:ea typeface="+mn-ea"/>
              <a:cs typeface="+mn-cs"/>
            </a:endParaRPr>
          </a:p>
          <a:p>
            <a:pPr marL="228600" indent="-228600" algn="r" rtl="1">
              <a:buFont typeface="+mj-lt"/>
              <a:buAutoNum type="arabicPeriod"/>
            </a:pPr>
            <a:r>
              <a:rPr lang="fa-IR" sz="1200" kern="1200" dirty="0" smtClean="0">
                <a:solidFill>
                  <a:schemeClr val="tx1"/>
                </a:solidFill>
                <a:latin typeface="+mn-lt"/>
                <a:ea typeface="+mn-ea"/>
                <a:cs typeface="+mn-cs"/>
              </a:rPr>
              <a:t>تعمیرات ماشین را با تکیه بر دستور العمل استاندارد از سر گرفته شود. (پاسخ احتمالی برای چرای پنجم)</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یک ماشین جدید خریداری شود. (پاسخ احتمالی برای چرای ششم)</a:t>
            </a:r>
            <a:endParaRPr lang="en-US" sz="1200" kern="1200" dirty="0" smtClean="0">
              <a:solidFill>
                <a:schemeClr val="tx1"/>
              </a:solidFill>
              <a:latin typeface="+mn-lt"/>
              <a:ea typeface="+mn-ea"/>
              <a:cs typeface="+mn-cs"/>
            </a:endParaRPr>
          </a:p>
          <a:p>
            <a:pPr algn="r"/>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22</a:t>
            </a:fld>
            <a:endParaRPr 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ماشین روشن نمی‌شود. (مسئله)</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شارژ باتری تمام شده. (چرای اول)</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دینام از کار افتاده است. (چرای دوم)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نوار تسمه دینام پاره شده است. (چرای سوم)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عمر مفید نوار تسمه دینام مدت‌هاست به پایان رسیده ولی تسمه تعویض نشده است. (چرای چهارم)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ماشین طبق دستور العمل استاندارد و توصیه شده نگهداری نشده است. (چرای پنجم، یک دلیل ریشه‌ای)</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قطعات یدکی ماشین به علت عمر زیاد آن به راحتی یا اصلا یافت نمی‌شود. (چرای ششم، نکته اختیاری)</a:t>
            </a:r>
            <a:endParaRPr lang="en-US" sz="1200" kern="1200" dirty="0" smtClean="0">
              <a:solidFill>
                <a:schemeClr val="tx1"/>
              </a:solidFill>
              <a:latin typeface="+mn-lt"/>
              <a:ea typeface="+mn-ea"/>
              <a:cs typeface="+mn-cs"/>
            </a:endParaRPr>
          </a:p>
          <a:p>
            <a:pPr marL="228600" indent="-228600" algn="r" rtl="1">
              <a:buFont typeface="+mj-lt"/>
              <a:buAutoNum type="arabicPeriod"/>
            </a:pPr>
            <a:r>
              <a:rPr lang="fa-IR" sz="1200" kern="1200" dirty="0" smtClean="0">
                <a:solidFill>
                  <a:schemeClr val="tx1"/>
                </a:solidFill>
                <a:latin typeface="+mn-lt"/>
                <a:ea typeface="+mn-ea"/>
                <a:cs typeface="+mn-cs"/>
              </a:rPr>
              <a:t>تعمیرات ماشین را با تکیه بر دستور العمل استاندارد از سر گرفته شود. (پاسخ احتمالی برای چرای پنجم)</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یک ماشین جدید خریداری شود. (پاسخ احتمالی برای چرای ششم)</a:t>
            </a:r>
            <a:endParaRPr lang="en-US" sz="1200" kern="1200" dirty="0" smtClean="0">
              <a:solidFill>
                <a:schemeClr val="tx1"/>
              </a:solidFill>
              <a:latin typeface="+mn-lt"/>
              <a:ea typeface="+mn-ea"/>
              <a:cs typeface="+mn-cs"/>
            </a:endParaRPr>
          </a:p>
          <a:p>
            <a:pPr algn="r"/>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23</a:t>
            </a:fld>
            <a:endParaRPr 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ماشین روشن نمی‌شود. (مسئله)</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شارژ باتری تمام شده. (چرای اول)</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دینام از کار افتاده است. (چرای دوم)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نوار تسمه دینام پاره شده است. (چرای سوم)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عمر مفید نوار تسمه دینام مدت‌هاست به پایان رسیده ولی تسمه تعویض نشده است. (چرای چهارم)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ماشین طبق دستور العمل استاندارد و توصیه شده نگهداری نشده است. (چرای پنجم، یک دلیل ریشه‌ای)</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قطعات یدکی ماشین به علت عمر زیاد آن به راحتی یا اصلا یافت نمی‌شود. (چرای ششم، نکته اختیاری)</a:t>
            </a:r>
            <a:endParaRPr lang="en-US" sz="1200" kern="1200" dirty="0" smtClean="0">
              <a:solidFill>
                <a:schemeClr val="tx1"/>
              </a:solidFill>
              <a:latin typeface="+mn-lt"/>
              <a:ea typeface="+mn-ea"/>
              <a:cs typeface="+mn-cs"/>
            </a:endParaRPr>
          </a:p>
          <a:p>
            <a:pPr marL="228600" indent="-228600" algn="r" rtl="1">
              <a:buFont typeface="+mj-lt"/>
              <a:buAutoNum type="arabicPeriod"/>
            </a:pPr>
            <a:r>
              <a:rPr lang="fa-IR" sz="1200" kern="1200" dirty="0" smtClean="0">
                <a:solidFill>
                  <a:schemeClr val="tx1"/>
                </a:solidFill>
                <a:latin typeface="+mn-lt"/>
                <a:ea typeface="+mn-ea"/>
                <a:cs typeface="+mn-cs"/>
              </a:rPr>
              <a:t>تعمیرات ماشین را با تکیه بر دستور العمل استاندارد از سر گرفته شود. (پاسخ احتمالی برای چرای پنجم)</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یک ماشین جدید خریداری شود. (پاسخ احتمالی برای چرای ششم)</a:t>
            </a:r>
            <a:endParaRPr lang="en-US" sz="1200" kern="1200" dirty="0" smtClean="0">
              <a:solidFill>
                <a:schemeClr val="tx1"/>
              </a:solidFill>
              <a:latin typeface="+mn-lt"/>
              <a:ea typeface="+mn-ea"/>
              <a:cs typeface="+mn-cs"/>
            </a:endParaRPr>
          </a:p>
          <a:p>
            <a:pPr algn="r"/>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24</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ماشین روشن نمی‌شود. (مسئله)</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شارژ باتری تمام شده. (چرای اول)</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دینام از کار افتاده است. (چرای دوم)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نوار تسمه دینام پاره شده است. (چرای سوم)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عمر مفید نوار تسمه دینام مدت‌هاست به پایان رسیده ولی تسمه تعویض نشده است. (چرای چهارم)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ماشین طبق دستور العمل استاندارد و توصیه شده نگهداری نشده است. (چرای پنجم، یک دلیل ریشه‌ای)</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قطعات یدکی ماشین به علت عمر زیاد آن به راحتی یا اصلا یافت نمی‌شود. (چرای ششم، نکته اختیاری)</a:t>
            </a:r>
            <a:endParaRPr lang="en-US" sz="1200" kern="1200" dirty="0" smtClean="0">
              <a:solidFill>
                <a:schemeClr val="tx1"/>
              </a:solidFill>
              <a:latin typeface="+mn-lt"/>
              <a:ea typeface="+mn-ea"/>
              <a:cs typeface="+mn-cs"/>
            </a:endParaRPr>
          </a:p>
          <a:p>
            <a:pPr marL="228600" indent="-228600" algn="r" rtl="1">
              <a:buFont typeface="+mj-lt"/>
              <a:buAutoNum type="arabicPeriod"/>
            </a:pPr>
            <a:r>
              <a:rPr lang="fa-IR" sz="1200" kern="1200" dirty="0" smtClean="0">
                <a:solidFill>
                  <a:schemeClr val="tx1"/>
                </a:solidFill>
                <a:latin typeface="+mn-lt"/>
                <a:ea typeface="+mn-ea"/>
                <a:cs typeface="+mn-cs"/>
              </a:rPr>
              <a:t>تعمیرات ماشین را با تکیه بر دستور العمل استاندارد از سر گرفته شود. (پاسخ احتمالی برای چرای پنجم)</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یک ماشین جدید خریداری شود. (پاسخ احتمالی برای چرای ششم)</a:t>
            </a:r>
            <a:endParaRPr lang="en-US" sz="1200" kern="1200" dirty="0" smtClean="0">
              <a:solidFill>
                <a:schemeClr val="tx1"/>
              </a:solidFill>
              <a:latin typeface="+mn-lt"/>
              <a:ea typeface="+mn-ea"/>
              <a:cs typeface="+mn-cs"/>
            </a:endParaRPr>
          </a:p>
          <a:p>
            <a:pPr algn="r"/>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25</a:t>
            </a:fld>
            <a:endParaRPr 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ماشین روشن نمی‌شود. (مسئله)</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شارژ باتری تمام شده. (چرای اول)</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دینام از کار افتاده است. (چرای دوم)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نوار تسمه دینام پاره شده است. (چرای سوم)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عمر مفید نوار تسمه دینام مدت‌هاست به پایان رسیده ولی تسمه تعویض نشده است. (چرای چهارم)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ماشین طبق دستور العمل استاندارد و توصیه شده نگهداری نشده است. (چرای پنجم، یک دلیل ریشه‌ای)</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قطعات یدکی ماشین به علت عمر زیاد آن به راحتی یا اصلا یافت نمی‌شود. (چرای ششم، نکته اختیاری)</a:t>
            </a:r>
            <a:endParaRPr lang="en-US" sz="1200" kern="1200" dirty="0" smtClean="0">
              <a:solidFill>
                <a:schemeClr val="tx1"/>
              </a:solidFill>
              <a:latin typeface="+mn-lt"/>
              <a:ea typeface="+mn-ea"/>
              <a:cs typeface="+mn-cs"/>
            </a:endParaRPr>
          </a:p>
          <a:p>
            <a:pPr marL="228600" indent="-228600" algn="r" rtl="1">
              <a:buFont typeface="+mj-lt"/>
              <a:buAutoNum type="arabicPeriod"/>
            </a:pPr>
            <a:r>
              <a:rPr lang="fa-IR" sz="1200" kern="1200" dirty="0" smtClean="0">
                <a:solidFill>
                  <a:schemeClr val="tx1"/>
                </a:solidFill>
                <a:latin typeface="+mn-lt"/>
                <a:ea typeface="+mn-ea"/>
                <a:cs typeface="+mn-cs"/>
              </a:rPr>
              <a:t>تعمیرات ماشین را با تکیه بر دستور العمل استاندارد از سر گرفته شود. (پاسخ احتمالی برای چرای پنجم)</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یک ماشین جدید خریداری شود. (پاسخ احتمالی برای چرای ششم)</a:t>
            </a:r>
            <a:endParaRPr lang="en-US" sz="1200" kern="1200" dirty="0" smtClean="0">
              <a:solidFill>
                <a:schemeClr val="tx1"/>
              </a:solidFill>
              <a:latin typeface="+mn-lt"/>
              <a:ea typeface="+mn-ea"/>
              <a:cs typeface="+mn-cs"/>
            </a:endParaRPr>
          </a:p>
          <a:p>
            <a:pPr algn="r"/>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26</a:t>
            </a:fld>
            <a:endParaRPr 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ماشین روشن نمی‌شود. (مسئله)</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شارژ باتری تمام شده. (چرای اول)</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دینام از کار افتاده است. (چرای دوم)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نوار تسمه دینام پاره شده است. (چرای سوم)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عمر مفید نوار تسمه دینام مدت‌هاست به پایان رسیده ولی تسمه تعویض نشده است. (چرای چهارم)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ماشین طبق دستور العمل استاندارد و توصیه شده نگهداری نشده است. (چرای پنجم، یک دلیل ریشه‌ای)</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قطعات یدکی ماشین به علت عمر زیاد آن به راحتی یا اصلا یافت نمی‌شود. (چرای ششم، نکته اختیاری)</a:t>
            </a:r>
            <a:endParaRPr lang="en-US" sz="1200" kern="1200" dirty="0" smtClean="0">
              <a:solidFill>
                <a:schemeClr val="tx1"/>
              </a:solidFill>
              <a:latin typeface="+mn-lt"/>
              <a:ea typeface="+mn-ea"/>
              <a:cs typeface="+mn-cs"/>
            </a:endParaRPr>
          </a:p>
          <a:p>
            <a:pPr marL="228600" indent="-228600" algn="r" rtl="1">
              <a:buFont typeface="+mj-lt"/>
              <a:buAutoNum type="arabicPeriod"/>
            </a:pPr>
            <a:r>
              <a:rPr lang="fa-IR" sz="1200" kern="1200" dirty="0" smtClean="0">
                <a:solidFill>
                  <a:schemeClr val="tx1"/>
                </a:solidFill>
                <a:latin typeface="+mn-lt"/>
                <a:ea typeface="+mn-ea"/>
                <a:cs typeface="+mn-cs"/>
              </a:rPr>
              <a:t>تعمیرات ماشین را با تکیه بر دستور العمل استاندارد از سر گرفته شود. (پاسخ احتمالی برای چرای پنجم)</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یک ماشین جدید خریداری شود. (پاسخ احتمالی برای چرای ششم)</a:t>
            </a:r>
            <a:endParaRPr lang="en-US" sz="1200" kern="1200" dirty="0" smtClean="0">
              <a:solidFill>
                <a:schemeClr val="tx1"/>
              </a:solidFill>
              <a:latin typeface="+mn-lt"/>
              <a:ea typeface="+mn-ea"/>
              <a:cs typeface="+mn-cs"/>
            </a:endParaRPr>
          </a:p>
          <a:p>
            <a:pPr algn="r"/>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27</a:t>
            </a:fld>
            <a:endParaRPr 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ماشین روشن نمی‌شود. (مسئله)</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شارژ باتری تمام شده. (چرای اول)</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دینام از کار افتاده است. (چرای دوم)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نوار تسمه دینام پاره شده است. (چرای سوم)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عمر مفید نوار تسمه دینام مدت‌هاست به پایان رسیده ولی تسمه تعویض نشده است. (چرای چهارم)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ماشین طبق دستور العمل استاندارد و توصیه شده نگهداری نشده است. (چرای پنجم، یک دلیل ریشه‌ای)</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قطعات یدکی ماشین به علت عمر زیاد آن به راحتی یا اصلا یافت نمی‌شود. (چرای ششم، نکته اختیاری)</a:t>
            </a:r>
            <a:endParaRPr lang="en-US" sz="1200" kern="1200" dirty="0" smtClean="0">
              <a:solidFill>
                <a:schemeClr val="tx1"/>
              </a:solidFill>
              <a:latin typeface="+mn-lt"/>
              <a:ea typeface="+mn-ea"/>
              <a:cs typeface="+mn-cs"/>
            </a:endParaRPr>
          </a:p>
          <a:p>
            <a:pPr marL="228600" indent="-228600" algn="r" rtl="1">
              <a:buFont typeface="+mj-lt"/>
              <a:buAutoNum type="arabicPeriod"/>
            </a:pPr>
            <a:r>
              <a:rPr lang="fa-IR" sz="1200" kern="1200" dirty="0" smtClean="0">
                <a:solidFill>
                  <a:schemeClr val="tx1"/>
                </a:solidFill>
                <a:latin typeface="+mn-lt"/>
                <a:ea typeface="+mn-ea"/>
                <a:cs typeface="+mn-cs"/>
              </a:rPr>
              <a:t>تعمیرات ماشین را با تکیه بر دستور العمل استاندارد از سر گرفته شود. (پاسخ احتمالی برای چرای پنجم)</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یک ماشین جدید خریداری شود. (پاسخ احتمالی برای چرای ششم)</a:t>
            </a:r>
            <a:endParaRPr lang="en-US" sz="1200" kern="1200" dirty="0" smtClean="0">
              <a:solidFill>
                <a:schemeClr val="tx1"/>
              </a:solidFill>
              <a:latin typeface="+mn-lt"/>
              <a:ea typeface="+mn-ea"/>
              <a:cs typeface="+mn-cs"/>
            </a:endParaRPr>
          </a:p>
          <a:p>
            <a:pPr algn="r"/>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28</a:t>
            </a:fld>
            <a:endParaRPr 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ماشین روشن نمی‌شود. (مسئله)</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شارژ باتری تمام شده. (چرای اول)</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دینام از کار افتاده است. (چرای دوم)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نوار تسمه دینام پاره شده است. (چرای سوم)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عمر مفید نوار تسمه دینام مدت‌هاست به پایان رسیده ولی تسمه تعویض نشده است. (چرای چهارم)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ماشین طبق دستور العمل استاندارد و توصیه شده نگهداری نشده است. (چرای پنجم، یک دلیل ریشه‌ای)</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قطعات یدکی ماشین به علت عمر زیاد آن به راحتی یا اصلا یافت نمی‌شود. (چرای ششم، نکته اختیاری)</a:t>
            </a:r>
            <a:endParaRPr lang="en-US" sz="1200" kern="1200" dirty="0" smtClean="0">
              <a:solidFill>
                <a:schemeClr val="tx1"/>
              </a:solidFill>
              <a:latin typeface="+mn-lt"/>
              <a:ea typeface="+mn-ea"/>
              <a:cs typeface="+mn-cs"/>
            </a:endParaRPr>
          </a:p>
          <a:p>
            <a:pPr marL="228600" indent="-228600" algn="r" rtl="1">
              <a:buFont typeface="+mj-lt"/>
              <a:buAutoNum type="arabicPeriod"/>
            </a:pPr>
            <a:r>
              <a:rPr lang="fa-IR" sz="1200" kern="1200" dirty="0" smtClean="0">
                <a:solidFill>
                  <a:schemeClr val="tx1"/>
                </a:solidFill>
                <a:latin typeface="+mn-lt"/>
                <a:ea typeface="+mn-ea"/>
                <a:cs typeface="+mn-cs"/>
              </a:rPr>
              <a:t>تعمیرات ماشین را با تکیه بر دستور العمل استاندارد از سر گرفته شود. (پاسخ احتمالی برای چرای پنجم)</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یک ماشین جدید خریداری شود. (پاسخ احتمالی برای چرای ششم)</a:t>
            </a:r>
            <a:endParaRPr lang="en-US" sz="1200" kern="1200" dirty="0" smtClean="0">
              <a:solidFill>
                <a:schemeClr val="tx1"/>
              </a:solidFill>
              <a:latin typeface="+mn-lt"/>
              <a:ea typeface="+mn-ea"/>
              <a:cs typeface="+mn-cs"/>
            </a:endParaRPr>
          </a:p>
          <a:p>
            <a:pPr algn="r"/>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29</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a-IR" sz="1200" kern="1200" dirty="0" smtClean="0">
                <a:solidFill>
                  <a:schemeClr val="tx1"/>
                </a:solidFill>
                <a:latin typeface="+mn-lt"/>
                <a:ea typeface="+mn-ea"/>
                <a:cs typeface="+mn-cs"/>
              </a:rPr>
              <a:t>برای حل چنین مشکلاتی باید از پیامدها و نشانه‌های ظاهری به عمق علل و دلایل مشکل حرکت کرد. در واقع بروز یک مشکل فرصتی است برای ریشه‌یابی مشکلات و حل آنها. در این مقاله به ارائه تکنیک «پنج چرا» که اولین بار توسط شرکت تویوتا ارائه و استفاده شده است می‌پردازیم. این تکنیک قدرتمند ولی در عین حال ساده به شما کمک می‌کند در عرض زمان کوتاهی ریشه اصلی مشکل پیش آمد را یافته و حتی راهکار حل آن را نیز ارائه دهید.</a:t>
            </a:r>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3</a:t>
            </a:fld>
            <a:endParaRPr 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ماشین روشن نمی‌شود. (مسئله)</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شارژ باتری تمام شده. (چرای اول)</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دینام از کار افتاده است. (چرای دوم)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نوار تسمه دینام پاره شده است. (چرای سوم)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عمر مفید نوار تسمه دینام مدت‌هاست به پایان رسیده ولی تسمه تعویض نشده است. (چرای چهارم)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ماشین طبق دستور العمل استاندارد و توصیه شده نگهداری نشده است. (چرای پنجم، یک دلیل ریشه‌ای)</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 </a:t>
            </a:r>
            <a:r>
              <a:rPr lang="fa-IR" sz="1200" kern="1200" dirty="0" smtClean="0">
                <a:solidFill>
                  <a:schemeClr val="tx1"/>
                </a:solidFill>
                <a:latin typeface="+mn-lt"/>
                <a:ea typeface="+mn-ea"/>
                <a:cs typeface="+mn-cs"/>
              </a:rPr>
              <a:t>قطعات یدکی ماشین به علت عمر زیاد آن به راحتی یا اصلا یافت نمی‌شود. (چرای ششم، نکته اختیاری)</a:t>
            </a:r>
            <a:endParaRPr lang="en-US" sz="1200" kern="1200" dirty="0" smtClean="0">
              <a:solidFill>
                <a:schemeClr val="tx1"/>
              </a:solidFill>
              <a:latin typeface="+mn-lt"/>
              <a:ea typeface="+mn-ea"/>
              <a:cs typeface="+mn-cs"/>
            </a:endParaRPr>
          </a:p>
          <a:p>
            <a:pPr marL="228600" indent="-228600" algn="r" rtl="1">
              <a:buFont typeface="+mj-lt"/>
              <a:buAutoNum type="arabicPeriod"/>
            </a:pPr>
            <a:r>
              <a:rPr lang="fa-IR" sz="1200" kern="1200" dirty="0" smtClean="0">
                <a:solidFill>
                  <a:schemeClr val="tx1"/>
                </a:solidFill>
                <a:latin typeface="+mn-lt"/>
                <a:ea typeface="+mn-ea"/>
                <a:cs typeface="+mn-cs"/>
              </a:rPr>
              <a:t>تعمیرات ماشین را با تکیه بر دستور العمل استاندارد از سر گرفته شود. (پاسخ احتمالی برای چرای پنجم)</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یک ماشین جدید خریداری شود. (پاسخ احتمالی برای چرای ششم)</a:t>
            </a:r>
            <a:endParaRPr lang="en-US" sz="1200" kern="1200" dirty="0" smtClean="0">
              <a:solidFill>
                <a:schemeClr val="tx1"/>
              </a:solidFill>
              <a:latin typeface="+mn-lt"/>
              <a:ea typeface="+mn-ea"/>
              <a:cs typeface="+mn-cs"/>
            </a:endParaRPr>
          </a:p>
          <a:p>
            <a:pPr algn="r"/>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30</a:t>
            </a:fld>
            <a:endParaRPr 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rtl="1"/>
            <a:r>
              <a:rPr lang="fa-IR" sz="1200" b="1" kern="1200" dirty="0" smtClean="0">
                <a:solidFill>
                  <a:schemeClr val="tx1"/>
                </a:solidFill>
                <a:latin typeface="+mn-lt"/>
                <a:ea typeface="+mn-ea"/>
                <a:cs typeface="+mn-cs"/>
              </a:rPr>
              <a:t>چه زمانی باید از این تکنیک استفاده کرد؟</a:t>
            </a:r>
            <a:endParaRPr lang="en-US" sz="1200" kern="1200" dirty="0" smtClean="0">
              <a:solidFill>
                <a:schemeClr val="tx1"/>
              </a:solidFill>
              <a:latin typeface="+mn-lt"/>
              <a:ea typeface="+mn-ea"/>
              <a:cs typeface="+mn-cs"/>
            </a:endParaRPr>
          </a:p>
          <a:p>
            <a:pPr rtl="1"/>
            <a:r>
              <a:rPr lang="fa-IR" sz="1200" kern="1200" dirty="0" smtClean="0">
                <a:solidFill>
                  <a:schemeClr val="tx1"/>
                </a:solidFill>
                <a:latin typeface="+mn-lt"/>
                <a:ea typeface="+mn-ea"/>
                <a:cs typeface="+mn-cs"/>
              </a:rPr>
              <a:t>تکینک پنج چرا را می‌توان برای حل طیف گسترده‌ای از انواع مشکلات استفاده کرد. از مشکلاتی مانند خرابی خط تولید گرفته تا مشکلات پیش آمده در تعامل با همسر. این تکنیک ساده به سرعت راهی را برای حل یک مشکل پیش پای شما می‌گذارد بنابراین هرگاه یک سیستم، فرایند یا هر چیز دیگری درست کار نکرد قبل از تلاش برای حل موقت و ظاهری مسئله، با استفاده از این تکنیک آن را ریشه‌یابی کرده و توجه خود را معطوف به سلسله مراتب علی مسئله کنید.</a:t>
            </a:r>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31</a:t>
            </a:fld>
            <a:endParaRPr 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32</a:t>
            </a:fld>
            <a:endParaRPr 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a-IR" sz="1200" kern="1200" dirty="0" smtClean="0">
                <a:solidFill>
                  <a:schemeClr val="tx1"/>
                </a:solidFill>
                <a:latin typeface="+mn-lt"/>
                <a:ea typeface="+mn-ea"/>
                <a:cs typeface="+mn-cs"/>
              </a:rPr>
              <a:t>«واقعیات به جای فرضیات»: از فرضیات خودداری کنید، و زنجیره علت‌ها در هر مرحله تا رسیدن به علت اصلی دنبال کنید.</a:t>
            </a:r>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33</a:t>
            </a:fld>
            <a:endParaRPr 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r" defTabSz="914400" rtl="1" eaLnBrk="1" fontAlgn="auto" latinLnBrk="0" hangingPunct="1">
              <a:lnSpc>
                <a:spcPct val="100000"/>
              </a:lnSpc>
              <a:spcBef>
                <a:spcPts val="0"/>
              </a:spcBef>
              <a:spcAft>
                <a:spcPts val="0"/>
              </a:spcAft>
              <a:buClrTx/>
              <a:buSzTx/>
              <a:buFontTx/>
              <a:buNone/>
              <a:tabLst/>
              <a:defRPr/>
            </a:pPr>
            <a:r>
              <a:rPr lang="fa-IR" sz="1200" kern="1200" dirty="0" smtClean="0">
                <a:solidFill>
                  <a:schemeClr val="tx1"/>
                </a:solidFill>
                <a:latin typeface="+mn-lt"/>
                <a:ea typeface="+mn-ea"/>
                <a:cs typeface="+mn-cs"/>
              </a:rPr>
              <a:t>ریشه یک «پروسه معیوب» است: علت اصلی باید به یک پروسه که درست کار نمی‌کند، یا اصلا وجود ندارد اشاره کند: پاسخ نهایی به یک</a:t>
            </a:r>
            <a:r>
              <a:rPr lang="en-US" sz="1200" kern="1200" dirty="0" smtClean="0">
                <a:solidFill>
                  <a:schemeClr val="tx1"/>
                </a:solidFill>
                <a:latin typeface="+mn-lt"/>
                <a:ea typeface="+mn-ea"/>
                <a:cs typeface="+mn-cs"/>
              </a:rPr>
              <a:t> </a:t>
            </a:r>
            <a:r>
              <a:rPr lang="fa-IR" sz="1200" kern="1200" dirty="0" smtClean="0">
                <a:solidFill>
                  <a:schemeClr val="tx1"/>
                </a:solidFill>
                <a:latin typeface="+mn-lt"/>
                <a:ea typeface="+mn-ea"/>
                <a:cs typeface="+mn-cs"/>
              </a:rPr>
              <a:t>پروسه</a:t>
            </a:r>
            <a:r>
              <a:rPr lang="en-US" sz="1200" kern="1200" dirty="0" smtClean="0">
                <a:solidFill>
                  <a:schemeClr val="tx1"/>
                </a:solidFill>
                <a:latin typeface="+mn-lt"/>
                <a:ea typeface="+mn-ea"/>
                <a:cs typeface="+mn-cs"/>
              </a:rPr>
              <a:t> </a:t>
            </a:r>
            <a:r>
              <a:rPr lang="fa-IR" sz="1200" kern="1200" dirty="0" smtClean="0">
                <a:solidFill>
                  <a:schemeClr val="tx1"/>
                </a:solidFill>
                <a:latin typeface="+mn-lt"/>
                <a:ea typeface="+mn-ea"/>
                <a:cs typeface="+mn-cs"/>
              </a:rPr>
              <a:t>اشاره می‌کند. این یکی از مهمترین جنبه‌های تکنیک ۵ چرا است.</a:t>
            </a:r>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34</a:t>
            </a:fld>
            <a:endParaRPr 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a-IR" sz="1200" kern="1200" dirty="0" smtClean="0">
                <a:solidFill>
                  <a:schemeClr val="tx1"/>
                </a:solidFill>
                <a:latin typeface="+mn-lt"/>
                <a:ea typeface="+mn-ea"/>
                <a:cs typeface="+mn-cs"/>
              </a:rPr>
              <a:t>به جای فکر کردن، «برو و ببین»: بررسی مشکل باید با مشارکت افرادی که از نزدیک با مشکل و کار مربوطه در ارتباط هستند صورت گیرد نه با فکر کردن در اتاق‌های جلسات و توسط افرادی که هیچ نقشی در مواجهه با مشکل نداشتند.</a:t>
            </a:r>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35</a:t>
            </a:fld>
            <a:endParaRPr 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a-IR" sz="1200" kern="1200" dirty="0" smtClean="0">
                <a:solidFill>
                  <a:schemeClr val="tx1"/>
                </a:solidFill>
                <a:latin typeface="+mn-lt"/>
                <a:ea typeface="+mn-ea"/>
                <a:cs typeface="+mn-cs"/>
              </a:rPr>
              <a:t>«اقدامات پیش‌گیرانه» به جای «راه‌حل موقت»: این تکنیک به شما کمک می‌کند مجموعه‌ای از اقدامات پیش‌گیرانه برای جلوگیری از رخداد مجدد مشکل شناسایی و اجرا کنید در حالی که یک راه‌حل موقت تنها به رفع وضعیت بد پیش‌آمده می‌پردازد و ضمانتی برای عدم رخداد مجدد مشکل نمی‌دهد.</a:t>
            </a:r>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36</a:t>
            </a:fld>
            <a:endParaRPr 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a-IR" sz="1200" kern="1200" dirty="0" smtClean="0">
                <a:solidFill>
                  <a:schemeClr val="tx1"/>
                </a:solidFill>
                <a:latin typeface="+mn-lt"/>
                <a:ea typeface="+mn-ea"/>
                <a:cs typeface="+mn-cs"/>
              </a:rPr>
              <a:t>پاسخ برمبنای «واقعیات قطعی» نه «استنتاج‌های احتمالی»: پاسخ به هر یک از چراها باید تا حد امکان مبتنی بر واقعیات و رخدادهای قطعی باشد نه رویدادهایی که احتمال می‌دهیم رخ داده باشند. این اصل مانع از آن می‌شود که تکنیک پنج چرا صرفا تبدیل به یک فرایند استنتاجی و استقرایی شود که می‌تواند منجر به یک سلسله علل محتمل و مبهم شود.</a:t>
            </a:r>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37</a:t>
            </a:fld>
            <a:endParaRPr 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a-IR" sz="1200" kern="1200" dirty="0" smtClean="0">
                <a:solidFill>
                  <a:schemeClr val="tx1"/>
                </a:solidFill>
                <a:latin typeface="+mn-lt"/>
                <a:ea typeface="+mn-ea"/>
                <a:cs typeface="+mn-cs"/>
              </a:rPr>
              <a:t>«اطمینان از جواب»: زمانی که چرایی را مطرح کردید از پاسخ آن مطمئن شوید و تا هنگامی که از پاسخ آن مطمئن نشدید چرای دیگری را مطرح نکنید چون شما را از مسیر اصلی خارج کرده و ممکن است پاسخ نهایی اصلاً درست نباشد</a:t>
            </a:r>
            <a:r>
              <a:rPr lang="en-US" sz="1200" kern="1200" dirty="0" smtClean="0">
                <a:solidFill>
                  <a:schemeClr val="tx1"/>
                </a:solidFill>
                <a:latin typeface="+mn-lt"/>
                <a:ea typeface="+mn-ea"/>
                <a:cs typeface="+mn-cs"/>
              </a:rPr>
              <a:t>.</a:t>
            </a:r>
          </a:p>
          <a:p>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38</a:t>
            </a:fld>
            <a:endParaRPr 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a-IR" sz="1200" kern="1200" dirty="0" smtClean="0">
                <a:solidFill>
                  <a:schemeClr val="tx1"/>
                </a:solidFill>
                <a:latin typeface="+mn-lt"/>
                <a:ea typeface="+mn-ea"/>
                <a:cs typeface="+mn-cs"/>
              </a:rPr>
              <a:t>«نقطه آرامش»: مادامی که به نقطه مطمئنی از اینکه ریشه اصلی را (که باید یک فرایند معیوب باشد) نرسیده‌اید می‌توانید پرسیدن چرا را ادامه دهید. در این نقطه باید بتوانید مجموعه‌ای از اقدامات پیشگیری را تبیین کنید. </a:t>
            </a:r>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39</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a-IR" sz="1200" kern="1200" dirty="0" smtClean="0">
                <a:solidFill>
                  <a:schemeClr val="tx1"/>
                </a:solidFill>
                <a:latin typeface="+mn-lt"/>
                <a:ea typeface="+mn-ea"/>
                <a:cs typeface="+mn-cs"/>
              </a:rPr>
              <a:t>تکنیک «پنج چرا» توسط «ساکی چی تویودا» ابداع شد و سپس شرکت تویوتا هنگام ارزیابی عملکرد روش‌های ساختش از آن استفاده کرد. مدیر بخش تولیدات شرکت تویوتا می‌گوید: «پایه و اساس نگرش علمی شرکت تویوتا، همین تکنیک پنج چرا است. با استفاده از این چراها، نه تنها به علت اصلی مشکلات می‌رسیم بلکه راه‌حل هم بر ما آشکار می‌شود».</a:t>
            </a:r>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4</a:t>
            </a:fld>
            <a:endParaRPr 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a-IR" sz="1200" kern="1200" dirty="0" smtClean="0">
                <a:solidFill>
                  <a:schemeClr val="tx1"/>
                </a:solidFill>
                <a:latin typeface="+mn-lt"/>
                <a:ea typeface="+mn-ea"/>
                <a:cs typeface="+mn-cs"/>
              </a:rPr>
              <a:t>«مشکلات ساده تا نسبتا سخت»: تکنیک پنج چرا برای مسائل ساده تا نسبتا سخت مناسب است. معمولا مشکلاتی که یافتن ریشه اصلی آنها، بیش از پنج چرا طول بکشد کمی پیچیده‌تر از آن است که بتوان به راحتی با تکنیک پنج چرا حلش کرد. بنابراین توصیه می‌شود در چنین مواردی از سایر تکنیک‌های حل مشکل استفاده شود. گرچه این تکنیک همواره می‌تواند در به دست آوردن بینشی عمیق از مسئله یاری‌رسان باشد.</a:t>
            </a:r>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40</a:t>
            </a:fld>
            <a:endParaRPr 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a-IR" sz="1200" kern="1200" dirty="0" smtClean="0">
                <a:solidFill>
                  <a:schemeClr val="tx1"/>
                </a:solidFill>
                <a:latin typeface="+mn-lt"/>
                <a:ea typeface="+mn-ea"/>
                <a:cs typeface="+mn-cs"/>
              </a:rPr>
              <a:t>«ریشه مشترک»: ریشه بسیاری از مسائل مشترک است. هر چقدر ما بتوانیم به آن ریشه اصلی نزدیک تر شده و آن را حل کنیم، اقداممان موثرتر خواهد بود</a:t>
            </a:r>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41</a:t>
            </a:fld>
            <a:endParaRPr 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rtl="1"/>
            <a:r>
              <a:rPr lang="fa-IR" sz="1200" b="1" kern="1200" dirty="0" smtClean="0">
                <a:solidFill>
                  <a:schemeClr val="tx1"/>
                </a:solidFill>
                <a:latin typeface="+mn-lt"/>
                <a:ea typeface="+mn-ea"/>
                <a:cs typeface="+mn-cs"/>
              </a:rPr>
              <a:t>حرف آخر:</a:t>
            </a:r>
            <a:endParaRPr lang="en-US" sz="1200" kern="1200" dirty="0" smtClean="0">
              <a:solidFill>
                <a:schemeClr val="tx1"/>
              </a:solidFill>
              <a:latin typeface="+mn-lt"/>
              <a:ea typeface="+mn-ea"/>
              <a:cs typeface="+mn-cs"/>
            </a:endParaRPr>
          </a:p>
          <a:p>
            <a:pPr rtl="1"/>
            <a:r>
              <a:rPr lang="fa-IR" sz="1200" kern="1200" dirty="0" smtClean="0">
                <a:solidFill>
                  <a:schemeClr val="tx1"/>
                </a:solidFill>
                <a:latin typeface="+mn-lt"/>
                <a:ea typeface="+mn-ea"/>
                <a:cs typeface="+mn-cs"/>
              </a:rPr>
              <a:t>راهبرد 5چرا یک ابزار ساده و غالباً موثر برای آشکارسازی ریشه یک مسئله است. به دلیل سادگی این رویه شما می­توانید به سرعت آن را پذیرفته و از آن در غالب مسائل استفاده کنید. به خاطر داشته باشید که اگر به سرعت شما را به پاسخ شهودی نرساند، بایستی از تکنیک­های حل مسئله دیگری استفاده کنید.</a:t>
            </a:r>
            <a:endParaRPr lang="en-US" sz="1200" kern="1200" dirty="0" smtClean="0">
              <a:solidFill>
                <a:schemeClr val="tx1"/>
              </a:solidFill>
              <a:latin typeface="+mn-lt"/>
              <a:ea typeface="+mn-ea"/>
              <a:cs typeface="+mn-cs"/>
            </a:endParaRPr>
          </a:p>
          <a:p>
            <a:pPr rtl="1"/>
            <a:r>
              <a:rPr lang="fa-IR" sz="1200" kern="1200" dirty="0" smtClean="0">
                <a:solidFill>
                  <a:schemeClr val="tx1"/>
                </a:solidFill>
                <a:latin typeface="+mn-lt"/>
                <a:ea typeface="+mn-ea"/>
                <a:cs typeface="+mn-cs"/>
              </a:rPr>
              <a:t> </a:t>
            </a:r>
            <a:endParaRPr lang="en-US" sz="1200" kern="1200" dirty="0" smtClean="0">
              <a:solidFill>
                <a:schemeClr val="tx1"/>
              </a:solidFill>
              <a:latin typeface="+mn-lt"/>
              <a:ea typeface="+mn-ea"/>
              <a:cs typeface="+mn-cs"/>
            </a:endParaRPr>
          </a:p>
          <a:p>
            <a:endParaRPr lang="en-US" dirty="0" smtClean="0"/>
          </a:p>
          <a:p>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42</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«پنج چرا» یک تکنیک ساده حل مسئله است که به شما کمک می</a:t>
            </a:r>
            <a:r>
              <a:rPr lang="fa-IR" sz="1200" kern="1200" baseline="0" dirty="0" smtClean="0">
                <a:solidFill>
                  <a:schemeClr val="tx1"/>
                </a:solidFill>
                <a:latin typeface="+mn-lt"/>
                <a:ea typeface="+mn-ea"/>
                <a:cs typeface="+mn-cs"/>
              </a:rPr>
              <a:t> </a:t>
            </a:r>
            <a:r>
              <a:rPr lang="fa-IR" sz="1200" kern="1200" dirty="0" smtClean="0">
                <a:solidFill>
                  <a:schemeClr val="tx1"/>
                </a:solidFill>
                <a:latin typeface="+mn-lt"/>
                <a:ea typeface="+mn-ea"/>
                <a:cs typeface="+mn-cs"/>
              </a:rPr>
              <a:t>کند تا به سرعت مسئله را ریشه­یابی کنید. راهبرد پنج چرا شامل دقت در مسائل و طرح این موارد است:</a:t>
            </a:r>
            <a:r>
              <a:rPr lang="en-US" sz="1200" kern="1200" dirty="0" smtClean="0">
                <a:solidFill>
                  <a:schemeClr val="tx1"/>
                </a:solidFill>
                <a:latin typeface="+mn-lt"/>
                <a:ea typeface="+mn-ea"/>
                <a:cs typeface="+mn-cs"/>
              </a:rPr>
              <a:t>"</a:t>
            </a: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a:t>
            </a:r>
            <a:r>
              <a:rPr lang="fa-IR" sz="1200" kern="1200" dirty="0" smtClean="0">
                <a:solidFill>
                  <a:schemeClr val="tx1"/>
                </a:solidFill>
                <a:latin typeface="+mn-lt"/>
                <a:ea typeface="+mn-ea"/>
                <a:cs typeface="+mn-cs"/>
              </a:rPr>
              <a:t>  و</a:t>
            </a:r>
            <a:r>
              <a:rPr lang="en-US" sz="1200" kern="1200" dirty="0" smtClean="0">
                <a:solidFill>
                  <a:schemeClr val="tx1"/>
                </a:solidFill>
                <a:latin typeface="+mn-lt"/>
                <a:ea typeface="+mn-ea"/>
                <a:cs typeface="+mn-cs"/>
              </a:rPr>
              <a:t>"</a:t>
            </a:r>
            <a:r>
              <a:rPr lang="fa-IR" sz="1200" kern="1200" dirty="0" smtClean="0">
                <a:solidFill>
                  <a:schemeClr val="tx1"/>
                </a:solidFill>
                <a:latin typeface="+mn-lt"/>
                <a:ea typeface="+mn-ea"/>
                <a:cs typeface="+mn-cs"/>
              </a:rPr>
              <a:t> چه چیزی این مسئله را باعث شده است؟</a:t>
            </a:r>
            <a:r>
              <a:rPr lang="en-US" sz="1200" kern="1200" dirty="0" smtClean="0">
                <a:solidFill>
                  <a:schemeClr val="tx1"/>
                </a:solidFill>
                <a:latin typeface="+mn-lt"/>
                <a:ea typeface="+mn-ea"/>
                <a:cs typeface="+mn-cs"/>
              </a:rPr>
              <a:t>"</a:t>
            </a:r>
            <a:r>
              <a:rPr lang="fa-IR" sz="1200" kern="1200" dirty="0" smtClean="0">
                <a:solidFill>
                  <a:schemeClr val="tx1"/>
                </a:solidFill>
                <a:latin typeface="+mn-lt"/>
                <a:ea typeface="+mn-ea"/>
                <a:cs typeface="+mn-cs"/>
              </a:rPr>
              <a:t>.</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غالباً، پاسخ به اولین مورد</a:t>
            </a:r>
            <a:r>
              <a:rPr lang="en-US" sz="1200" kern="1200" dirty="0" smtClean="0">
                <a:solidFill>
                  <a:schemeClr val="tx1"/>
                </a:solidFill>
                <a:latin typeface="+mn-lt"/>
                <a:ea typeface="+mn-ea"/>
                <a:cs typeface="+mn-cs"/>
              </a:rPr>
              <a:t>"</a:t>
            </a: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 </a:t>
            </a:r>
            <a:r>
              <a:rPr lang="fa-IR" sz="1200" kern="1200" dirty="0" smtClean="0">
                <a:solidFill>
                  <a:schemeClr val="tx1"/>
                </a:solidFill>
                <a:latin typeface="+mn-lt"/>
                <a:ea typeface="+mn-ea"/>
                <a:cs typeface="+mn-cs"/>
              </a:rPr>
              <a:t>،</a:t>
            </a:r>
            <a:r>
              <a:rPr lang="en-US" sz="1200" kern="1200" dirty="0" smtClean="0">
                <a:solidFill>
                  <a:schemeClr val="tx1"/>
                </a:solidFill>
                <a:latin typeface="+mn-lt"/>
                <a:ea typeface="+mn-ea"/>
                <a:cs typeface="+mn-cs"/>
              </a:rPr>
              <a:t>"</a:t>
            </a: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a:t>
            </a:r>
            <a:r>
              <a:rPr lang="fa-IR" sz="1200" kern="1200" dirty="0" smtClean="0">
                <a:solidFill>
                  <a:schemeClr val="tx1"/>
                </a:solidFill>
                <a:latin typeface="+mn-lt"/>
                <a:ea typeface="+mn-ea"/>
                <a:cs typeface="+mn-cs"/>
              </a:rPr>
              <a:t>ی دیگری را بدنبال دارد و پاسخ به </a:t>
            </a:r>
            <a:r>
              <a:rPr lang="en-US" sz="1200" kern="1200" dirty="0" smtClean="0">
                <a:solidFill>
                  <a:schemeClr val="tx1"/>
                </a:solidFill>
                <a:latin typeface="+mn-lt"/>
                <a:ea typeface="+mn-ea"/>
                <a:cs typeface="+mn-cs"/>
              </a:rPr>
              <a:t>"</a:t>
            </a: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a:t>
            </a:r>
            <a:r>
              <a:rPr lang="fa-IR" sz="1200" kern="1200" dirty="0" smtClean="0">
                <a:solidFill>
                  <a:schemeClr val="tx1"/>
                </a:solidFill>
                <a:latin typeface="+mn-lt"/>
                <a:ea typeface="+mn-ea"/>
                <a:cs typeface="+mn-cs"/>
              </a:rPr>
              <a:t>ی دوم،پاسخی دیگر را به دنبال داشته و به همین ترتیب توصیه می‌شود تا پنج بار چرای پشت سر هم پرسیده شود. بنابراین این راهبرد، 5 چرا نامیده می­شود.</a:t>
            </a: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A6E48868-102C-40FD-9C7E-2DB820EB5284}" type="slidenum">
              <a:rPr lang="en-US" smtClean="0"/>
              <a:pPr/>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در واقع</a:t>
            </a:r>
            <a:r>
              <a:rPr lang="fa-IR" sz="1200" kern="1200" baseline="0" dirty="0" smtClean="0">
                <a:solidFill>
                  <a:schemeClr val="tx1"/>
                </a:solidFill>
                <a:latin typeface="+mn-lt"/>
                <a:ea typeface="+mn-ea"/>
                <a:cs typeface="+mn-cs"/>
              </a:rPr>
              <a:t> فلسفه اصلی این راهبرد این است که آنچه معمولا به اشتباه مشکل نامیده می شود، علائم بروز یافته‌ای است که خود از یک سری شکاف بین آنچه اتفاق افتاده با آنچه باید اتفاق می‌افتاد ناشی شده است. و این شکاف خود دارای علل ریشه‌ای‌تری است که معمولا ناپیدا هستند. این تکنیک ساده پیشنهاد می‌دهد برای جلوگیری از وقوع مجدد مشکلات باید این علل ریشه‌ای را شناسایی کرده و نسبت به رفع آنها اقدام نمود.</a:t>
            </a: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A6E48868-102C-40FD-9C7E-2DB820EB5284}" type="slidenum">
              <a:rPr lang="en-US" smtClean="0"/>
              <a:pPr/>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0" marR="0" indent="0" algn="r" defTabSz="914400" rtl="1" eaLnBrk="1" fontAlgn="auto" latinLnBrk="0" hangingPunct="1">
              <a:lnSpc>
                <a:spcPct val="100000"/>
              </a:lnSpc>
              <a:spcBef>
                <a:spcPts val="0"/>
              </a:spcBef>
              <a:spcAft>
                <a:spcPts val="0"/>
              </a:spcAft>
              <a:buClrTx/>
              <a:buSzTx/>
              <a:buFontTx/>
              <a:buNone/>
              <a:tabLst/>
              <a:defRPr/>
            </a:pPr>
            <a:r>
              <a:rPr lang="fa-IR" sz="1200" kern="1200" dirty="0" smtClean="0">
                <a:solidFill>
                  <a:schemeClr val="tx1"/>
                </a:solidFill>
                <a:latin typeface="+mn-lt"/>
                <a:ea typeface="+mn-ea"/>
                <a:cs typeface="+mn-cs"/>
              </a:rPr>
              <a:t>در این تکنیک برای یافتن ریشه و علت اصلی و پایه‌ای مشکل باید پنج بار چرا پرسیده شود. جواب‌های مربوط به چراهای اولیه خود معلول علت‌های دیگری هستند که در پاسخ به چراهای بعدی آشکار می‌شوند. در این فرایند که به آن حرکت عمقی هم گفته می‌شود بسیاری از عوامل دخیل در بروز مشکل آشکار شده و بینش جامعی از عوامل موثر در بروز مشکل به دست می‌آید. </a:t>
            </a:r>
            <a:endParaRPr lang="en-US" sz="1200" kern="1200" dirty="0" smtClean="0">
              <a:solidFill>
                <a:schemeClr val="tx1"/>
              </a:solidFill>
              <a:latin typeface="+mn-lt"/>
              <a:ea typeface="+mn-ea"/>
              <a:cs typeface="+mn-cs"/>
            </a:endParaRPr>
          </a:p>
          <a:p>
            <a:pPr algn="r" rtl="1"/>
            <a:endParaRPr lang="fa-IR" dirty="0" smtClean="0"/>
          </a:p>
          <a:p>
            <a:pPr algn="r" rtl="1"/>
            <a:r>
              <a:rPr lang="fa-IR" sz="1200" kern="1200" dirty="0" smtClean="0">
                <a:solidFill>
                  <a:schemeClr val="tx1"/>
                </a:solidFill>
                <a:latin typeface="+mn-lt"/>
                <a:ea typeface="+mn-ea"/>
                <a:cs typeface="+mn-cs"/>
              </a:rPr>
              <a:t>زمانی که به دنبال حل مسئله­ای هستید، از نتیجه پایانی کار شروع کرده و بطرف منشاء حرکت می‌کنیم (به طرف علت ریشه­ای) و پیوسته این سئوال را مطرح می­کنیم که:</a:t>
            </a:r>
            <a:r>
              <a:rPr lang="en-US" sz="1200" kern="1200" dirty="0" smtClean="0">
                <a:solidFill>
                  <a:schemeClr val="tx1"/>
                </a:solidFill>
                <a:latin typeface="+mn-lt"/>
                <a:ea typeface="+mn-ea"/>
                <a:cs typeface="+mn-cs"/>
              </a:rPr>
              <a:t>"</a:t>
            </a:r>
            <a:r>
              <a:rPr lang="fa-IR" sz="1200" kern="1200" dirty="0" smtClean="0">
                <a:solidFill>
                  <a:schemeClr val="tx1"/>
                </a:solidFill>
                <a:latin typeface="+mn-lt"/>
                <a:ea typeface="+mn-ea"/>
                <a:cs typeface="+mn-cs"/>
              </a:rPr>
              <a:t>چرا؟</a:t>
            </a:r>
            <a:r>
              <a:rPr lang="en-US" sz="1200" kern="1200" dirty="0" smtClean="0">
                <a:solidFill>
                  <a:schemeClr val="tx1"/>
                </a:solidFill>
                <a:latin typeface="+mn-lt"/>
                <a:ea typeface="+mn-ea"/>
                <a:cs typeface="+mn-cs"/>
              </a:rPr>
              <a:t>"</a:t>
            </a:r>
            <a:r>
              <a:rPr lang="fa-IR" sz="1200" kern="1200" dirty="0" smtClean="0">
                <a:solidFill>
                  <a:schemeClr val="tx1"/>
                </a:solidFill>
                <a:latin typeface="+mn-lt"/>
                <a:ea typeface="+mn-ea"/>
                <a:cs typeface="+mn-cs"/>
              </a:rPr>
              <a:t>. شما باید این روند را آنقدر تکرار کنید تا علت ریشه­ای مسئله ظاهر شود.</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نکته: تکنیک 5چرا تکنیک ساده­ای است که می‌تواند به شما در ریشه­یابی سریع مسئله کمک کند. ولی هر چه با مسائل پیچیده روبه‌رو شویم، این احتمال افزایش می­یابد که شما را به مسیر نادرست هدایت کند. اگر به سرعت شما را به سمت پاسخ درست هدایت نکند، بایستی از تکنیک پیشرفته­تر و پیچیده­تر حل مسئله همانندآنالیز ریشه­ای مسئله یا آنالیز علت و معلول استفاده کنید.</a:t>
            </a:r>
            <a:endParaRPr lang="en-US" sz="1200" kern="1200" dirty="0" smtClean="0">
              <a:solidFill>
                <a:schemeClr val="tx1"/>
              </a:solidFill>
              <a:latin typeface="+mn-lt"/>
              <a:ea typeface="+mn-ea"/>
              <a:cs typeface="+mn-cs"/>
            </a:endParaRPr>
          </a:p>
          <a:p>
            <a:pPr algn="r" rtl="1"/>
            <a:r>
              <a:rPr lang="en-US" sz="1200" kern="1200" dirty="0" smtClean="0">
                <a:solidFill>
                  <a:schemeClr val="tx1"/>
                </a:solidFill>
                <a:latin typeface="+mn-lt"/>
                <a:ea typeface="+mn-ea"/>
                <a:cs typeface="+mn-cs"/>
              </a:rPr>
              <a:t>Cause and effect</a:t>
            </a:r>
          </a:p>
          <a:p>
            <a:pPr algn="r" rtl="1"/>
            <a:endParaRPr lang="en-US" dirty="0" smtClean="0"/>
          </a:p>
          <a:p>
            <a:pPr algn="r" rtl="1"/>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rtl="1"/>
            <a:r>
              <a:rPr lang="fa-IR" sz="1200" kern="1200" dirty="0" smtClean="0">
                <a:solidFill>
                  <a:schemeClr val="tx1"/>
                </a:solidFill>
                <a:latin typeface="+mn-lt"/>
                <a:ea typeface="+mn-ea"/>
                <a:cs typeface="+mn-cs"/>
              </a:rPr>
              <a:t> </a:t>
            </a:r>
            <a:endParaRPr lang="en-US" sz="1200" kern="1200" dirty="0" smtClean="0">
              <a:solidFill>
                <a:schemeClr val="tx1"/>
              </a:solidFill>
              <a:latin typeface="+mn-lt"/>
              <a:ea typeface="+mn-ea"/>
              <a:cs typeface="+mn-cs"/>
            </a:endParaRPr>
          </a:p>
          <a:p>
            <a:pPr rtl="1"/>
            <a:r>
              <a:rPr lang="fa-IR" sz="1200" kern="1200" dirty="0" smtClean="0">
                <a:solidFill>
                  <a:schemeClr val="tx1"/>
                </a:solidFill>
                <a:latin typeface="+mn-lt"/>
                <a:ea typeface="+mn-ea"/>
                <a:cs typeface="+mn-cs"/>
              </a:rPr>
              <a:t>مزایای 5 چرا شامل:</a:t>
            </a:r>
            <a:endParaRPr lang="en-US" sz="1200" kern="1200" dirty="0" smtClean="0">
              <a:solidFill>
                <a:schemeClr val="tx1"/>
              </a:solidFill>
              <a:latin typeface="+mn-lt"/>
              <a:ea typeface="+mn-ea"/>
              <a:cs typeface="+mn-cs"/>
            </a:endParaRPr>
          </a:p>
          <a:p>
            <a:pPr lvl="0" rtl="1"/>
            <a:r>
              <a:rPr lang="fa-IR" sz="1200" kern="1200" dirty="0" smtClean="0">
                <a:solidFill>
                  <a:schemeClr val="tx1"/>
                </a:solidFill>
                <a:latin typeface="+mn-lt"/>
                <a:ea typeface="+mn-ea"/>
                <a:cs typeface="+mn-cs"/>
              </a:rPr>
              <a:t>به شما کمک می­کند تا به سرعت مسئله را ریشه­یابی کنید</a:t>
            </a:r>
            <a:endParaRPr lang="en-US" sz="1200" kern="1200" dirty="0" smtClean="0">
              <a:solidFill>
                <a:schemeClr val="tx1"/>
              </a:solidFill>
              <a:latin typeface="+mn-lt"/>
              <a:ea typeface="+mn-ea"/>
              <a:cs typeface="+mn-cs"/>
            </a:endParaRPr>
          </a:p>
          <a:p>
            <a:pPr lvl="0" rtl="1"/>
            <a:r>
              <a:rPr lang="fa-IR" sz="1200" kern="1200" dirty="0" smtClean="0">
                <a:solidFill>
                  <a:schemeClr val="tx1"/>
                </a:solidFill>
                <a:latin typeface="+mn-lt"/>
                <a:ea typeface="+mn-ea"/>
                <a:cs typeface="+mn-cs"/>
              </a:rPr>
              <a:t>ساده،و یادگیری و استفاده از آن اسان است</a:t>
            </a:r>
            <a:endParaRPr lang="en-US" sz="1200" kern="120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r>
              <a:rPr lang="fa-IR" sz="1200" kern="1200" dirty="0" smtClean="0">
                <a:solidFill>
                  <a:schemeClr val="tx1"/>
                </a:solidFill>
                <a:latin typeface="+mn-lt"/>
                <a:ea typeface="+mn-ea"/>
                <a:cs typeface="+mn-cs"/>
              </a:rPr>
              <a:t>دراین مثال، مسئله این است که مشتری شما ناخوشنود است. با استفاده از شیوه 5چرا، مراحل زیر را دنبال کرده تا علت مسئله را پیدا کنید.</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مشتری شما ناخوشنود است؟ چون طبق قولی که داده بودیم، خدمات ارائه نکردیم.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نمی­توانیم به تعهد خود درخصوص زمانبندی یا خط-زمانی مورد توافق برای تحویل عمل کنیم؟ کار بیش از آنچه تصور می­کردیم طول کشید.</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کار این قدر طول کشید؟ چون ما پیچیدگی کار را دست‌کم گرفته بودیم.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پیچیدگی کار را دست‌کم گرفته بودیم؟ چون برآورد سریعی از زمان موردنیاز برای تکمیل آن داشته و مراحل خاص لازم برای تکمیل پروژه را فهرست نکرده بودیم.</a:t>
            </a:r>
            <a:endParaRPr lang="en-US" sz="1200" kern="1200" dirty="0" smtClean="0">
              <a:solidFill>
                <a:schemeClr val="tx1"/>
              </a:solidFill>
              <a:latin typeface="+mn-lt"/>
              <a:ea typeface="+mn-ea"/>
              <a:cs typeface="+mn-cs"/>
            </a:endParaRPr>
          </a:p>
          <a:p>
            <a:pPr marL="228600" lvl="0" indent="-228600" algn="r" rtl="1">
              <a:buFont typeface="+mj-lt"/>
              <a:buAutoNum type="arabicPeriod"/>
            </a:pPr>
            <a:r>
              <a:rPr lang="fa-IR" sz="1200" kern="1200" dirty="0" smtClean="0">
                <a:solidFill>
                  <a:schemeClr val="tx1"/>
                </a:solidFill>
                <a:latin typeface="+mn-lt"/>
                <a:ea typeface="+mn-ea"/>
                <a:cs typeface="+mn-cs"/>
              </a:rPr>
              <a:t>چرا این کار را انجام ندادیم؟ چون از بقیه پروژه­ها عقب مانده بودیم.</a:t>
            </a:r>
            <a:endParaRPr lang="en-US" sz="1200" kern="1200" dirty="0" smtClean="0">
              <a:solidFill>
                <a:schemeClr val="tx1"/>
              </a:solidFill>
              <a:latin typeface="+mn-lt"/>
              <a:ea typeface="+mn-ea"/>
              <a:cs typeface="+mn-cs"/>
            </a:endParaRPr>
          </a:p>
          <a:p>
            <a:pPr algn="r" rtl="1"/>
            <a:r>
              <a:rPr lang="fa-IR" sz="1200" kern="1200" dirty="0" smtClean="0">
                <a:solidFill>
                  <a:schemeClr val="tx1"/>
                </a:solidFill>
                <a:latin typeface="+mn-lt"/>
                <a:ea typeface="+mn-ea"/>
                <a:cs typeface="+mn-cs"/>
              </a:rPr>
              <a:t>اقدامات پیش‌گیرانه: بازنگری برآورد زمان و رویه­های مشخصات یک امر ضروری است.</a:t>
            </a:r>
            <a:endParaRPr lang="en-US" sz="1200" kern="1200" dirty="0" smtClean="0">
              <a:solidFill>
                <a:schemeClr val="tx1"/>
              </a:solidFill>
              <a:latin typeface="+mn-lt"/>
              <a:ea typeface="+mn-ea"/>
              <a:cs typeface="+mn-cs"/>
            </a:endParaRPr>
          </a:p>
          <a:p>
            <a:pPr algn="r" rtl="1"/>
            <a:endParaRPr lang="en-US" dirty="0"/>
          </a:p>
        </p:txBody>
      </p:sp>
      <p:sp>
        <p:nvSpPr>
          <p:cNvPr id="4" name="Slide Number Placeholder 3"/>
          <p:cNvSpPr>
            <a:spLocks noGrp="1"/>
          </p:cNvSpPr>
          <p:nvPr>
            <p:ph type="sldNum" sz="quarter" idx="10"/>
          </p:nvPr>
        </p:nvSpPr>
        <p:spPr/>
        <p:txBody>
          <a:bodyPr/>
          <a:lstStyle/>
          <a:p>
            <a:fld id="{A6E48868-102C-40FD-9C7E-2DB820EB5284}" type="slidenum">
              <a:rPr lang="en-US" smtClean="0"/>
              <a:pPr/>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8/6/2014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8/6/2014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8/6/2014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rtl="1">
              <a:defRPr>
                <a:cs typeface="12   Yagut_shsmrt" pitchFamily="2" charset="-78"/>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lgn="r" rtl="1">
              <a:defRPr>
                <a:cs typeface="B Yekan" pitchFamily="2" charset="-78"/>
              </a:defRPr>
            </a:lvl1pPr>
            <a:lvl2pPr algn="r" rtl="1">
              <a:defRPr>
                <a:cs typeface="B Yekan" pitchFamily="2" charset="-78"/>
              </a:defRPr>
            </a:lvl2pPr>
            <a:lvl3pPr algn="r" rtl="1">
              <a:defRPr>
                <a:cs typeface="B Yekan" pitchFamily="2" charset="-78"/>
              </a:defRPr>
            </a:lvl3pPr>
            <a:lvl4pPr algn="r" rtl="1">
              <a:defRPr>
                <a:cs typeface="B Yekan" pitchFamily="2" charset="-78"/>
              </a:defRPr>
            </a:lvl4pPr>
            <a:lvl5pPr algn="r" rtl="1">
              <a:defRPr>
                <a:cs typeface="B Yekan" pitchFamily="2" charset="-78"/>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8/6/2014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pic>
        <p:nvPicPr>
          <p:cNvPr id="7" name="Picture 5" descr="C:\Users\naseri\Desktop\kareer-slogon-yellow.png"/>
          <p:cNvPicPr>
            <a:picLocks noChangeAspect="1" noChangeArrowheads="1"/>
          </p:cNvPicPr>
          <p:nvPr userDrawn="1"/>
        </p:nvPicPr>
        <p:blipFill>
          <a:blip r:embed="rId2" cstate="print"/>
          <a:srcRect/>
          <a:stretch>
            <a:fillRect/>
          </a:stretch>
        </p:blipFill>
        <p:spPr bwMode="auto">
          <a:xfrm>
            <a:off x="28575" y="46927"/>
            <a:ext cx="3400425" cy="410273"/>
          </a:xfrm>
          <a:prstGeom prst="rect">
            <a:avLst/>
          </a:prstGeom>
          <a:noFill/>
        </p:spPr>
      </p:pic>
      <p:pic>
        <p:nvPicPr>
          <p:cNvPr id="8" name="Picture 2" descr="C:\Users\naseri\Pictures\Picture1.png"/>
          <p:cNvPicPr>
            <a:picLocks noChangeAspect="1" noChangeArrowheads="1"/>
          </p:cNvPicPr>
          <p:nvPr userDrawn="1"/>
        </p:nvPicPr>
        <p:blipFill>
          <a:blip r:embed="rId3" cstate="print"/>
          <a:srcRect/>
          <a:stretch>
            <a:fillRect/>
          </a:stretch>
        </p:blipFill>
        <p:spPr bwMode="auto">
          <a:xfrm>
            <a:off x="7848600" y="-77842"/>
            <a:ext cx="1307089" cy="763642"/>
          </a:xfrm>
          <a:prstGeom prst="rect">
            <a:avLst/>
          </a:prstGeom>
          <a:noFill/>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8/6/2014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8/6/2014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8/6/2014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8/6/2014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8/6/2014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8/6/2014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8/6/2014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8/6/2014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hyperlink" Target="http://imgur.com/gallery/D15dtiB" TargetMode="External"/><Relationship Id="rId5" Type="http://schemas.openxmlformats.org/officeDocument/2006/relationships/image" Target="../media/image2.png"/><Relationship Id="rId4" Type="http://schemas.openxmlformats.org/officeDocument/2006/relationships/image" Target="../media/image1.png"/></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hyperlink" Target="http://500px.com/photo/3718964/encapsulated-by-brad-grove" TargetMode="External"/><Relationship Id="rId5" Type="http://schemas.openxmlformats.org/officeDocument/2006/relationships/image" Target="../media/image2.png"/><Relationship Id="rId4" Type="http://schemas.openxmlformats.org/officeDocument/2006/relationships/image" Target="../media/image1.png"/></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hyperlink" Target="https://accounts-flickr.yahoo.com/photos/archisculpture/8380762434/?rb=1" TargetMode="External"/><Relationship Id="rId5" Type="http://schemas.openxmlformats.org/officeDocument/2006/relationships/image" Target="../media/image2.png"/><Relationship Id="rId4" Type="http://schemas.openxmlformats.org/officeDocument/2006/relationships/image" Target="../media/image1.png"/></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hyperlink" Target="http://500px.com/photo/63312541/ta-prohm-by-pietro-bevilacqua" TargetMode="External"/><Relationship Id="rId5" Type="http://schemas.openxmlformats.org/officeDocument/2006/relationships/image" Target="../media/image2.png"/><Relationship Id="rId4" Type="http://schemas.openxmlformats.org/officeDocument/2006/relationships/image" Target="../media/image1.png"/></Relationships>
</file>

<file path=ppt/slides/_rels/slide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hyperlink" Target="http://alicaptures.com/out-and-about/" TargetMode="External"/><Relationship Id="rId5" Type="http://schemas.openxmlformats.org/officeDocument/2006/relationships/image" Target="../media/image2.png"/><Relationship Id="rId4" Type="http://schemas.openxmlformats.org/officeDocument/2006/relationships/image" Target="../media/image1.png"/></Relationships>
</file>

<file path=ppt/slides/_rels/slide3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hyperlink" Target="https://accounts-flickr.yahoo.com/photos/wfxue/5663820450/?rb=1" TargetMode="External"/><Relationship Id="rId5" Type="http://schemas.openxmlformats.org/officeDocument/2006/relationships/image" Target="../media/image2.png"/><Relationship Id="rId4" Type="http://schemas.openxmlformats.org/officeDocument/2006/relationships/image" Target="../media/image1.png"/></Relationships>
</file>

<file path=ppt/slides/_rels/slide3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39.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hyperlink" Target="http://i.imgur.com/WXREV.jpg" TargetMode="External"/><Relationship Id="rId5" Type="http://schemas.openxmlformats.org/officeDocument/2006/relationships/image" Target="../media/image2.png"/><Relationship Id="rId4" Type="http://schemas.openxmlformats.org/officeDocument/2006/relationships/image" Target="../media/image1.png"/></Relationships>
</file>

<file path=ppt/slides/_rels/slide4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1.xml"/><Relationship Id="rId1" Type="http://schemas.openxmlformats.org/officeDocument/2006/relationships/slideLayout" Target="../slideLayouts/slideLayout2.xml"/><Relationship Id="rId6" Type="http://schemas.openxmlformats.org/officeDocument/2006/relationships/hyperlink" Target="http://commons.wikimedia.org/wiki/File:HK_Forbes_Street_Kennedy_Town_Stone_Wall_Trees_n_Minibus.JPG" TargetMode="External"/><Relationship Id="rId5" Type="http://schemas.openxmlformats.org/officeDocument/2006/relationships/image" Target="../media/image2.png"/><Relationship Id="rId4" Type="http://schemas.openxmlformats.org/officeDocument/2006/relationships/image" Target="../media/image1.png"/></Relationships>
</file>

<file path=ppt/slides/_rels/slide4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descr="E:\minidars works\asking-why.jpg"/>
          <p:cNvPicPr>
            <a:picLocks noChangeAspect="1" noChangeArrowheads="1"/>
          </p:cNvPicPr>
          <p:nvPr/>
        </p:nvPicPr>
        <p:blipFill>
          <a:blip r:embed="rId3" cstate="print"/>
          <a:srcRect t="16059" b="11675"/>
          <a:stretch>
            <a:fillRect/>
          </a:stretch>
        </p:blipFill>
        <p:spPr bwMode="auto">
          <a:xfrm>
            <a:off x="0" y="0"/>
            <a:ext cx="9144000" cy="6858000"/>
          </a:xfrm>
          <a:prstGeom prst="rect">
            <a:avLst/>
          </a:prstGeom>
          <a:noFill/>
        </p:spPr>
      </p:pic>
      <p:sp>
        <p:nvSpPr>
          <p:cNvPr id="2" name="Title 1"/>
          <p:cNvSpPr>
            <a:spLocks noGrp="1"/>
          </p:cNvSpPr>
          <p:nvPr>
            <p:ph type="ctrTitle"/>
          </p:nvPr>
        </p:nvSpPr>
        <p:spPr>
          <a:xfrm>
            <a:off x="762000" y="1196975"/>
            <a:ext cx="7772400" cy="1470025"/>
          </a:xfrm>
        </p:spPr>
        <p:txBody>
          <a:bodyPr>
            <a:normAutofit/>
          </a:bodyPr>
          <a:lstStyle/>
          <a:p>
            <a:r>
              <a:rPr lang="fa-IR" sz="6600" dirty="0" smtClean="0">
                <a:solidFill>
                  <a:srgbClr val="FFFF00"/>
                </a:solidFill>
                <a:cs typeface="12   Yagut_shsmrt" pitchFamily="2" charset="-78"/>
              </a:rPr>
              <a:t>چرا؟ چرا؟ چرا؟ چرا؟ چرا؟</a:t>
            </a:r>
            <a:endParaRPr lang="en-US" sz="6600" dirty="0">
              <a:solidFill>
                <a:srgbClr val="FFFF00"/>
              </a:solidFill>
              <a:cs typeface="12   Yagut_shsmrt" pitchFamily="2" charset="-78"/>
            </a:endParaRPr>
          </a:p>
        </p:txBody>
      </p:sp>
      <p:sp>
        <p:nvSpPr>
          <p:cNvPr id="3" name="Subtitle 2"/>
          <p:cNvSpPr>
            <a:spLocks noGrp="1"/>
          </p:cNvSpPr>
          <p:nvPr>
            <p:ph type="subTitle" idx="1"/>
          </p:nvPr>
        </p:nvSpPr>
        <p:spPr>
          <a:xfrm>
            <a:off x="762000" y="4572000"/>
            <a:ext cx="7696200" cy="1752600"/>
          </a:xfrm>
        </p:spPr>
        <p:txBody>
          <a:bodyPr>
            <a:normAutofit/>
          </a:bodyPr>
          <a:lstStyle/>
          <a:p>
            <a:pPr rtl="1"/>
            <a:r>
              <a:rPr lang="fa-IR" sz="4000" dirty="0" smtClean="0">
                <a:solidFill>
                  <a:schemeClr val="tx2">
                    <a:lumMod val="10000"/>
                  </a:schemeClr>
                </a:solidFill>
                <a:effectLst>
                  <a:outerShdw blurRad="50800" dist="38100" dir="8100000" algn="tr" rotWithShape="0">
                    <a:prstClr val="black">
                      <a:alpha val="40000"/>
                    </a:prstClr>
                  </a:outerShdw>
                </a:effectLst>
                <a:cs typeface="B Yekan" pitchFamily="2" charset="-78"/>
              </a:rPr>
              <a:t>تکنیک «</a:t>
            </a:r>
            <a:r>
              <a:rPr lang="fa-IR" sz="5400" dirty="0" smtClean="0">
                <a:solidFill>
                  <a:schemeClr val="tx2">
                    <a:lumMod val="10000"/>
                  </a:schemeClr>
                </a:solidFill>
                <a:effectLst>
                  <a:outerShdw blurRad="50800" dist="38100" dir="8100000" algn="tr" rotWithShape="0">
                    <a:prstClr val="black">
                      <a:alpha val="40000"/>
                    </a:prstClr>
                  </a:outerShdw>
                </a:effectLst>
                <a:cs typeface="B Homa" pitchFamily="2" charset="-78"/>
              </a:rPr>
              <a:t>پنج چرا</a:t>
            </a:r>
            <a:r>
              <a:rPr lang="fa-IR" sz="4000" dirty="0" smtClean="0">
                <a:solidFill>
                  <a:schemeClr val="tx2">
                    <a:lumMod val="10000"/>
                  </a:schemeClr>
                </a:solidFill>
                <a:effectLst>
                  <a:outerShdw blurRad="50800" dist="38100" dir="8100000" algn="tr" rotWithShape="0">
                    <a:prstClr val="black">
                      <a:alpha val="40000"/>
                    </a:prstClr>
                  </a:outerShdw>
                </a:effectLst>
                <a:cs typeface="B Yekan" pitchFamily="2" charset="-78"/>
              </a:rPr>
              <a:t>»؛ </a:t>
            </a:r>
          </a:p>
          <a:p>
            <a:pPr rtl="1"/>
            <a:r>
              <a:rPr lang="fa-IR" sz="4000" dirty="0" smtClean="0">
                <a:solidFill>
                  <a:schemeClr val="tx2">
                    <a:lumMod val="10000"/>
                  </a:schemeClr>
                </a:solidFill>
                <a:effectLst>
                  <a:outerShdw blurRad="50800" dist="38100" dir="8100000" algn="tr" rotWithShape="0">
                    <a:prstClr val="black">
                      <a:alpha val="40000"/>
                    </a:prstClr>
                  </a:outerShdw>
                </a:effectLst>
                <a:cs typeface="B Yekan" pitchFamily="2" charset="-78"/>
              </a:rPr>
              <a:t>راهبردی برای ریشه‌یابی و حل مشکل</a:t>
            </a:r>
            <a:endParaRPr lang="en-US" sz="4000" dirty="0">
              <a:solidFill>
                <a:schemeClr val="tx2">
                  <a:lumMod val="10000"/>
                </a:schemeClr>
              </a:solidFill>
              <a:effectLst>
                <a:outerShdw blurRad="50800" dist="38100" dir="8100000" algn="tr" rotWithShape="0">
                  <a:prstClr val="black">
                    <a:alpha val="40000"/>
                  </a:prstClr>
                </a:outerShdw>
              </a:effectLst>
              <a:cs typeface="B Yekan" pitchFamily="2" charset="-78"/>
            </a:endParaRPr>
          </a:p>
        </p:txBody>
      </p:sp>
      <p:pic>
        <p:nvPicPr>
          <p:cNvPr id="4" name="Picture 5" descr="C:\Users\naseri\Desktop\kareer-slogon-yellow.png"/>
          <p:cNvPicPr>
            <a:picLocks noChangeAspect="1" noChangeArrowheads="1"/>
          </p:cNvPicPr>
          <p:nvPr/>
        </p:nvPicPr>
        <p:blipFill>
          <a:blip r:embed="rId4" cstate="print"/>
          <a:srcRect/>
          <a:stretch>
            <a:fillRect/>
          </a:stretch>
        </p:blipFill>
        <p:spPr bwMode="auto">
          <a:xfrm>
            <a:off x="0" y="152400"/>
            <a:ext cx="6896634" cy="832103"/>
          </a:xfrm>
          <a:prstGeom prst="rect">
            <a:avLst/>
          </a:prstGeom>
          <a:noFill/>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046393" y="1066800"/>
            <a:ext cx="6345007" cy="707886"/>
          </a:xfrm>
          <a:prstGeom prst="rect">
            <a:avLst/>
          </a:prstGeom>
        </p:spPr>
        <p:txBody>
          <a:bodyPr wrap="none">
            <a:spAutoFit/>
          </a:bodyPr>
          <a:lstStyle/>
          <a:p>
            <a:pPr marL="228600" lvl="0" indent="-228600" algn="r" rtl="1"/>
            <a:r>
              <a:rPr lang="fa-IR" sz="4000" dirty="0" smtClean="0">
                <a:solidFill>
                  <a:srgbClr val="FFFF00"/>
                </a:solidFill>
                <a:cs typeface="B Titr" pitchFamily="2" charset="-78"/>
              </a:rPr>
              <a:t>چرا</a:t>
            </a:r>
            <a:r>
              <a:rPr lang="fa-IR" sz="4000" dirty="0" smtClean="0">
                <a:cs typeface="B Yekan" pitchFamily="2" charset="-78"/>
              </a:rPr>
              <a:t> مشتری شما ناخوشنود است؟ </a:t>
            </a:r>
          </a:p>
        </p:txBody>
      </p:sp>
      <p:sp>
        <p:nvSpPr>
          <p:cNvPr id="9" name="Rectangle 8"/>
          <p:cNvSpPr/>
          <p:nvPr/>
        </p:nvSpPr>
        <p:spPr>
          <a:xfrm>
            <a:off x="153692" y="2209800"/>
            <a:ext cx="6399508" cy="523220"/>
          </a:xfrm>
          <a:prstGeom prst="rect">
            <a:avLst/>
          </a:prstGeom>
        </p:spPr>
        <p:txBody>
          <a:bodyPr wrap="none">
            <a:spAutoFit/>
          </a:bodyPr>
          <a:lstStyle/>
          <a:p>
            <a:pPr algn="r" rtl="1"/>
            <a:r>
              <a:rPr lang="fa-IR" sz="2800" dirty="0" smtClean="0">
                <a:cs typeface="B Yekan" pitchFamily="2" charset="-78"/>
              </a:rPr>
              <a:t>نتوانستیم طبق زمانبندی مورد توافق عمل کنیم.</a:t>
            </a:r>
            <a:endParaRPr lang="en-US" sz="2800" dirty="0"/>
          </a:p>
        </p:txBody>
      </p:sp>
      <p:sp>
        <p:nvSpPr>
          <p:cNvPr id="10" name="Rectangle 9"/>
          <p:cNvSpPr/>
          <p:nvPr/>
        </p:nvSpPr>
        <p:spPr>
          <a:xfrm>
            <a:off x="6400800" y="2096869"/>
            <a:ext cx="1059906" cy="646331"/>
          </a:xfrm>
          <a:prstGeom prst="rect">
            <a:avLst/>
          </a:prstGeom>
        </p:spPr>
        <p:txBody>
          <a:bodyPr wrap="none">
            <a:spAutoFit/>
          </a:bodyPr>
          <a:lstStyle/>
          <a:p>
            <a:r>
              <a:rPr lang="fa-IR" sz="3600" dirty="0" smtClean="0">
                <a:solidFill>
                  <a:srgbClr val="FFFF00"/>
                </a:solidFill>
                <a:cs typeface="B Titr" pitchFamily="2" charset="-78"/>
              </a:rPr>
              <a:t>چون </a:t>
            </a:r>
            <a:endParaRPr lang="en-US" sz="3600" dirty="0"/>
          </a:p>
        </p:txBody>
      </p:sp>
      <p:sp>
        <p:nvSpPr>
          <p:cNvPr id="8" name="Rectangle 7"/>
          <p:cNvSpPr/>
          <p:nvPr/>
        </p:nvSpPr>
        <p:spPr>
          <a:xfrm>
            <a:off x="7449934" y="1981200"/>
            <a:ext cx="1465466" cy="3770263"/>
          </a:xfrm>
          <a:prstGeom prst="rect">
            <a:avLst/>
          </a:prstGeom>
        </p:spPr>
        <p:txBody>
          <a:bodyPr wrap="none">
            <a:spAutoFit/>
          </a:bodyPr>
          <a:lstStyle/>
          <a:p>
            <a:r>
              <a:rPr lang="fa-IR" sz="23900" dirty="0" smtClean="0">
                <a:cs typeface="B Titr" pitchFamily="2" charset="-78"/>
              </a:rPr>
              <a:t>1</a:t>
            </a:r>
            <a:endParaRPr lang="en-US" sz="23900" dirty="0">
              <a:cs typeface="B Titr" pitchFamily="2" charset="-78"/>
            </a:endParaRPr>
          </a:p>
        </p:txBody>
      </p:sp>
      <p:sp>
        <p:nvSpPr>
          <p:cNvPr id="11" name="Rectangle 10"/>
          <p:cNvSpPr/>
          <p:nvPr/>
        </p:nvSpPr>
        <p:spPr>
          <a:xfrm>
            <a:off x="7458694" y="1041737"/>
            <a:ext cx="1380506" cy="1015663"/>
          </a:xfrm>
          <a:prstGeom prst="rect">
            <a:avLst/>
          </a:prstGeom>
        </p:spPr>
        <p:txBody>
          <a:bodyPr wrap="none">
            <a:spAutoFit/>
          </a:bodyPr>
          <a:lstStyle/>
          <a:p>
            <a:r>
              <a:rPr lang="fa-IR" sz="6000" dirty="0" smtClean="0">
                <a:solidFill>
                  <a:srgbClr val="00B0F0"/>
                </a:solidFill>
                <a:effectLst>
                  <a:outerShdw blurRad="50800" dist="38100" dir="8100000" algn="tr" rotWithShape="0">
                    <a:prstClr val="black">
                      <a:alpha val="40000"/>
                    </a:prstClr>
                  </a:outerShdw>
                </a:effectLst>
                <a:cs typeface="12   Yagut_shsmrt" pitchFamily="2" charset="-78"/>
              </a:rPr>
              <a:t>مثال</a:t>
            </a:r>
            <a:endParaRPr lang="en-US" sz="6000" dirty="0">
              <a:solidFill>
                <a:srgbClr val="00B0F0"/>
              </a:solidFill>
              <a:effectLst>
                <a:outerShdw blurRad="50800" dist="38100" dir="8100000" algn="tr" rotWithShape="0">
                  <a:prstClr val="black">
                    <a:alpha val="40000"/>
                  </a:prstClr>
                </a:outerShdw>
              </a:effectLst>
              <a:cs typeface="12   Yagut_shsmrt" pitchFamily="2" charset="-78"/>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153692" y="2209800"/>
            <a:ext cx="6399508" cy="523220"/>
          </a:xfrm>
          <a:prstGeom prst="rect">
            <a:avLst/>
          </a:prstGeom>
        </p:spPr>
        <p:txBody>
          <a:bodyPr wrap="none">
            <a:spAutoFit/>
          </a:bodyPr>
          <a:lstStyle/>
          <a:p>
            <a:pPr algn="r" rtl="1"/>
            <a:r>
              <a:rPr lang="fa-IR" sz="2800" dirty="0" smtClean="0">
                <a:cs typeface="B Yekan" pitchFamily="2" charset="-78"/>
              </a:rPr>
              <a:t>نتوانستیم طبق زمانبندی مورد توافق عمل کنیم</a:t>
            </a:r>
            <a:r>
              <a:rPr lang="fa-IR" sz="2800" dirty="0" smtClean="0">
                <a:solidFill>
                  <a:srgbClr val="FFFF00"/>
                </a:solidFill>
                <a:cs typeface="B Yekan" pitchFamily="2" charset="-78"/>
              </a:rPr>
              <a:t>؟</a:t>
            </a:r>
            <a:endParaRPr lang="en-US" sz="2800" dirty="0">
              <a:solidFill>
                <a:srgbClr val="FFFF00"/>
              </a:solidFill>
            </a:endParaRPr>
          </a:p>
        </p:txBody>
      </p:sp>
      <p:sp>
        <p:nvSpPr>
          <p:cNvPr id="12" name="Rectangle 11"/>
          <p:cNvSpPr/>
          <p:nvPr/>
        </p:nvSpPr>
        <p:spPr>
          <a:xfrm>
            <a:off x="6477000" y="2035314"/>
            <a:ext cx="966931" cy="707886"/>
          </a:xfrm>
          <a:prstGeom prst="rect">
            <a:avLst/>
          </a:prstGeom>
        </p:spPr>
        <p:txBody>
          <a:bodyPr wrap="none">
            <a:spAutoFit/>
          </a:bodyPr>
          <a:lstStyle/>
          <a:p>
            <a:r>
              <a:rPr lang="fa-IR" sz="4000" dirty="0" smtClean="0">
                <a:solidFill>
                  <a:srgbClr val="FFFF00"/>
                </a:solidFill>
                <a:cs typeface="B Titr" pitchFamily="2" charset="-78"/>
              </a:rPr>
              <a:t>چرا </a:t>
            </a:r>
            <a:endParaRPr lang="en-US" sz="3600" dirty="0"/>
          </a:p>
        </p:txBody>
      </p:sp>
      <p:sp>
        <p:nvSpPr>
          <p:cNvPr id="13" name="Rectangle 12"/>
          <p:cNvSpPr/>
          <p:nvPr/>
        </p:nvSpPr>
        <p:spPr>
          <a:xfrm>
            <a:off x="1046393" y="1066800"/>
            <a:ext cx="6345007" cy="707886"/>
          </a:xfrm>
          <a:prstGeom prst="rect">
            <a:avLst/>
          </a:prstGeom>
        </p:spPr>
        <p:txBody>
          <a:bodyPr wrap="none">
            <a:spAutoFit/>
          </a:bodyPr>
          <a:lstStyle/>
          <a:p>
            <a:pPr marL="228600" lvl="0" indent="-228600" algn="r" rtl="1"/>
            <a:r>
              <a:rPr lang="fa-IR" sz="4000" dirty="0" smtClean="0">
                <a:solidFill>
                  <a:schemeClr val="tx1">
                    <a:lumMod val="75000"/>
                  </a:schemeClr>
                </a:solidFill>
                <a:cs typeface="B Titr" pitchFamily="2" charset="-78"/>
              </a:rPr>
              <a:t>چرا</a:t>
            </a:r>
            <a:r>
              <a:rPr lang="fa-IR" sz="4000" dirty="0" smtClean="0">
                <a:solidFill>
                  <a:schemeClr val="tx1">
                    <a:lumMod val="75000"/>
                  </a:schemeClr>
                </a:solidFill>
                <a:cs typeface="B Yekan" pitchFamily="2" charset="-78"/>
              </a:rPr>
              <a:t> مشتری شما ناخوشنود است؟ </a:t>
            </a:r>
          </a:p>
        </p:txBody>
      </p:sp>
      <p:sp>
        <p:nvSpPr>
          <p:cNvPr id="15" name="Rectangle 14"/>
          <p:cNvSpPr/>
          <p:nvPr/>
        </p:nvSpPr>
        <p:spPr>
          <a:xfrm>
            <a:off x="7230438" y="1981200"/>
            <a:ext cx="1837362" cy="3770263"/>
          </a:xfrm>
          <a:prstGeom prst="rect">
            <a:avLst/>
          </a:prstGeom>
        </p:spPr>
        <p:txBody>
          <a:bodyPr wrap="none">
            <a:spAutoFit/>
          </a:bodyPr>
          <a:lstStyle/>
          <a:p>
            <a:r>
              <a:rPr lang="fa-IR" sz="23900" dirty="0" smtClean="0">
                <a:cs typeface="B Titr" pitchFamily="2" charset="-78"/>
              </a:rPr>
              <a:t>2</a:t>
            </a:r>
            <a:endParaRPr lang="en-US" sz="23900" dirty="0">
              <a:cs typeface="B Titr" pitchFamily="2" charset="-78"/>
            </a:endParaRPr>
          </a:p>
        </p:txBody>
      </p:sp>
      <p:sp>
        <p:nvSpPr>
          <p:cNvPr id="16" name="Rectangle 15"/>
          <p:cNvSpPr/>
          <p:nvPr/>
        </p:nvSpPr>
        <p:spPr>
          <a:xfrm>
            <a:off x="7458694" y="1041737"/>
            <a:ext cx="1380506" cy="1015663"/>
          </a:xfrm>
          <a:prstGeom prst="rect">
            <a:avLst/>
          </a:prstGeom>
        </p:spPr>
        <p:txBody>
          <a:bodyPr wrap="none">
            <a:spAutoFit/>
          </a:bodyPr>
          <a:lstStyle/>
          <a:p>
            <a:r>
              <a:rPr lang="fa-IR" sz="6000" dirty="0" smtClean="0">
                <a:solidFill>
                  <a:srgbClr val="00B0F0"/>
                </a:solidFill>
                <a:effectLst>
                  <a:outerShdw blurRad="50800" dist="38100" dir="8100000" algn="tr" rotWithShape="0">
                    <a:prstClr val="black">
                      <a:alpha val="40000"/>
                    </a:prstClr>
                  </a:outerShdw>
                </a:effectLst>
                <a:cs typeface="12   Yagut_shsmrt" pitchFamily="2" charset="-78"/>
              </a:rPr>
              <a:t>مثال</a:t>
            </a:r>
            <a:endParaRPr lang="en-US" sz="6000" dirty="0">
              <a:solidFill>
                <a:srgbClr val="00B0F0"/>
              </a:solidFill>
              <a:effectLst>
                <a:outerShdw blurRad="50800" dist="38100" dir="8100000" algn="tr" rotWithShape="0">
                  <a:prstClr val="black">
                    <a:alpha val="40000"/>
                  </a:prstClr>
                </a:outerShdw>
              </a:effectLst>
              <a:cs typeface="12   Yagut_shsmrt" pitchFamily="2" charset="-78"/>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30260" y="2209800"/>
            <a:ext cx="6522940" cy="523220"/>
          </a:xfrm>
          <a:prstGeom prst="rect">
            <a:avLst/>
          </a:prstGeom>
        </p:spPr>
        <p:txBody>
          <a:bodyPr wrap="none">
            <a:spAutoFit/>
          </a:bodyPr>
          <a:lstStyle/>
          <a:p>
            <a:pPr algn="r" rtl="1"/>
            <a:r>
              <a:rPr lang="fa-IR" sz="2800" dirty="0" smtClean="0">
                <a:cs typeface="B Yekan" pitchFamily="2" charset="-78"/>
              </a:rPr>
              <a:t>نتوانستیم طبق زمانبندی مورد توافق عمل کنیم</a:t>
            </a:r>
            <a:r>
              <a:rPr lang="fa-IR" sz="2800" dirty="0" smtClean="0">
                <a:solidFill>
                  <a:srgbClr val="FFFF00"/>
                </a:solidFill>
                <a:cs typeface="B Yekan" pitchFamily="2" charset="-78"/>
              </a:rPr>
              <a:t>؟</a:t>
            </a:r>
            <a:endParaRPr lang="en-US" sz="2800" dirty="0"/>
          </a:p>
        </p:txBody>
      </p:sp>
      <p:sp>
        <p:nvSpPr>
          <p:cNvPr id="12" name="Rectangle 11"/>
          <p:cNvSpPr/>
          <p:nvPr/>
        </p:nvSpPr>
        <p:spPr>
          <a:xfrm>
            <a:off x="6477000" y="2035314"/>
            <a:ext cx="966931" cy="707886"/>
          </a:xfrm>
          <a:prstGeom prst="rect">
            <a:avLst/>
          </a:prstGeom>
        </p:spPr>
        <p:txBody>
          <a:bodyPr wrap="none">
            <a:spAutoFit/>
          </a:bodyPr>
          <a:lstStyle/>
          <a:p>
            <a:r>
              <a:rPr lang="fa-IR" sz="4000" dirty="0" smtClean="0">
                <a:solidFill>
                  <a:srgbClr val="FFFF00"/>
                </a:solidFill>
                <a:cs typeface="B Titr" pitchFamily="2" charset="-78"/>
              </a:rPr>
              <a:t>چرا </a:t>
            </a:r>
            <a:endParaRPr lang="en-US" sz="3600" dirty="0"/>
          </a:p>
        </p:txBody>
      </p:sp>
      <p:sp>
        <p:nvSpPr>
          <p:cNvPr id="13" name="Rectangle 12"/>
          <p:cNvSpPr/>
          <p:nvPr/>
        </p:nvSpPr>
        <p:spPr>
          <a:xfrm>
            <a:off x="1046393" y="1066800"/>
            <a:ext cx="6345007" cy="707886"/>
          </a:xfrm>
          <a:prstGeom prst="rect">
            <a:avLst/>
          </a:prstGeom>
        </p:spPr>
        <p:txBody>
          <a:bodyPr wrap="none">
            <a:spAutoFit/>
          </a:bodyPr>
          <a:lstStyle/>
          <a:p>
            <a:pPr marL="228600" lvl="0" indent="-228600" algn="r" rtl="1"/>
            <a:r>
              <a:rPr lang="fa-IR" sz="4000" dirty="0" smtClean="0">
                <a:solidFill>
                  <a:schemeClr val="tx1">
                    <a:lumMod val="75000"/>
                  </a:schemeClr>
                </a:solidFill>
                <a:cs typeface="B Titr" pitchFamily="2" charset="-78"/>
              </a:rPr>
              <a:t>چرا</a:t>
            </a:r>
            <a:r>
              <a:rPr lang="fa-IR" sz="4000" dirty="0" smtClean="0">
                <a:solidFill>
                  <a:schemeClr val="tx1">
                    <a:lumMod val="75000"/>
                  </a:schemeClr>
                </a:solidFill>
                <a:cs typeface="B Yekan" pitchFamily="2" charset="-78"/>
              </a:rPr>
              <a:t> مشتری شما ناخوشنود است؟ </a:t>
            </a:r>
          </a:p>
        </p:txBody>
      </p:sp>
      <p:sp>
        <p:nvSpPr>
          <p:cNvPr id="7" name="Rectangle 6"/>
          <p:cNvSpPr/>
          <p:nvPr/>
        </p:nvSpPr>
        <p:spPr>
          <a:xfrm>
            <a:off x="574040" y="3276600"/>
            <a:ext cx="5936240" cy="523220"/>
          </a:xfrm>
          <a:prstGeom prst="rect">
            <a:avLst/>
          </a:prstGeom>
        </p:spPr>
        <p:txBody>
          <a:bodyPr wrap="none">
            <a:spAutoFit/>
          </a:bodyPr>
          <a:lstStyle/>
          <a:p>
            <a:pPr algn="r" rtl="1"/>
            <a:r>
              <a:rPr lang="fa-IR" sz="2800" dirty="0" smtClean="0">
                <a:cs typeface="B Yekan" pitchFamily="2" charset="-78"/>
              </a:rPr>
              <a:t>کار بیش از آنچه تصور می‌کردیم طول کشید.</a:t>
            </a:r>
            <a:endParaRPr lang="en-US" sz="2800" dirty="0" smtClean="0">
              <a:cs typeface="B Yekan" pitchFamily="2" charset="-78"/>
            </a:endParaRPr>
          </a:p>
        </p:txBody>
      </p:sp>
      <p:sp>
        <p:nvSpPr>
          <p:cNvPr id="8" name="Rectangle 7"/>
          <p:cNvSpPr/>
          <p:nvPr/>
        </p:nvSpPr>
        <p:spPr>
          <a:xfrm>
            <a:off x="6357880" y="3163669"/>
            <a:ext cx="1059906" cy="646331"/>
          </a:xfrm>
          <a:prstGeom prst="rect">
            <a:avLst/>
          </a:prstGeom>
        </p:spPr>
        <p:txBody>
          <a:bodyPr wrap="none">
            <a:spAutoFit/>
          </a:bodyPr>
          <a:lstStyle/>
          <a:p>
            <a:r>
              <a:rPr lang="fa-IR" sz="3600" dirty="0" smtClean="0">
                <a:solidFill>
                  <a:srgbClr val="FFFF00"/>
                </a:solidFill>
                <a:cs typeface="B Titr" pitchFamily="2" charset="-78"/>
              </a:rPr>
              <a:t>چون </a:t>
            </a:r>
            <a:endParaRPr lang="en-US" sz="3600" dirty="0"/>
          </a:p>
        </p:txBody>
      </p:sp>
      <p:sp>
        <p:nvSpPr>
          <p:cNvPr id="9" name="Rectangle 8"/>
          <p:cNvSpPr/>
          <p:nvPr/>
        </p:nvSpPr>
        <p:spPr>
          <a:xfrm>
            <a:off x="7230438" y="1981200"/>
            <a:ext cx="1837362" cy="3770263"/>
          </a:xfrm>
          <a:prstGeom prst="rect">
            <a:avLst/>
          </a:prstGeom>
        </p:spPr>
        <p:txBody>
          <a:bodyPr wrap="none">
            <a:spAutoFit/>
          </a:bodyPr>
          <a:lstStyle/>
          <a:p>
            <a:r>
              <a:rPr lang="fa-IR" sz="23900" dirty="0" smtClean="0">
                <a:cs typeface="B Titr" pitchFamily="2" charset="-78"/>
              </a:rPr>
              <a:t>2</a:t>
            </a:r>
            <a:endParaRPr lang="en-US" sz="23900" dirty="0">
              <a:cs typeface="B Titr" pitchFamily="2" charset="-78"/>
            </a:endParaRPr>
          </a:p>
        </p:txBody>
      </p:sp>
      <p:sp>
        <p:nvSpPr>
          <p:cNvPr id="10" name="Rectangle 9"/>
          <p:cNvSpPr/>
          <p:nvPr/>
        </p:nvSpPr>
        <p:spPr>
          <a:xfrm>
            <a:off x="7458694" y="1041737"/>
            <a:ext cx="1380506" cy="1015663"/>
          </a:xfrm>
          <a:prstGeom prst="rect">
            <a:avLst/>
          </a:prstGeom>
        </p:spPr>
        <p:txBody>
          <a:bodyPr wrap="none">
            <a:spAutoFit/>
          </a:bodyPr>
          <a:lstStyle/>
          <a:p>
            <a:r>
              <a:rPr lang="fa-IR" sz="6000" dirty="0" smtClean="0">
                <a:solidFill>
                  <a:srgbClr val="00B0F0"/>
                </a:solidFill>
                <a:effectLst>
                  <a:outerShdw blurRad="50800" dist="38100" dir="8100000" algn="tr" rotWithShape="0">
                    <a:prstClr val="black">
                      <a:alpha val="40000"/>
                    </a:prstClr>
                  </a:outerShdw>
                </a:effectLst>
                <a:cs typeface="12   Yagut_shsmrt" pitchFamily="2" charset="-78"/>
              </a:rPr>
              <a:t>مثال</a:t>
            </a:r>
            <a:endParaRPr lang="en-US" sz="6000" dirty="0">
              <a:solidFill>
                <a:srgbClr val="00B0F0"/>
              </a:solidFill>
              <a:effectLst>
                <a:outerShdw blurRad="50800" dist="38100" dir="8100000" algn="tr" rotWithShape="0">
                  <a:prstClr val="black">
                    <a:alpha val="40000"/>
                  </a:prstClr>
                </a:outerShdw>
              </a:effectLst>
              <a:cs typeface="12   Yagut_shsmrt" pitchFamily="2" charset="-78"/>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153692" y="2209800"/>
            <a:ext cx="6399508" cy="523220"/>
          </a:xfrm>
          <a:prstGeom prst="rect">
            <a:avLst/>
          </a:prstGeom>
        </p:spPr>
        <p:txBody>
          <a:bodyPr wrap="none">
            <a:spAutoFit/>
          </a:bodyPr>
          <a:lstStyle/>
          <a:p>
            <a:pPr algn="r" rtl="1"/>
            <a:r>
              <a:rPr lang="fa-IR" sz="2800" dirty="0" smtClean="0">
                <a:solidFill>
                  <a:schemeClr val="tx1">
                    <a:lumMod val="75000"/>
                  </a:schemeClr>
                </a:solidFill>
                <a:cs typeface="B Yekan" pitchFamily="2" charset="-78"/>
              </a:rPr>
              <a:t>نتوانستیم طبق زمانبندی مورد توافق عمل کنیم؟</a:t>
            </a:r>
            <a:endParaRPr lang="en-US" sz="2800" dirty="0">
              <a:solidFill>
                <a:schemeClr val="tx1">
                  <a:lumMod val="75000"/>
                </a:schemeClr>
              </a:solidFill>
            </a:endParaRPr>
          </a:p>
        </p:txBody>
      </p:sp>
      <p:sp>
        <p:nvSpPr>
          <p:cNvPr id="12" name="Rectangle 11"/>
          <p:cNvSpPr/>
          <p:nvPr/>
        </p:nvSpPr>
        <p:spPr>
          <a:xfrm>
            <a:off x="6477000" y="2035314"/>
            <a:ext cx="966931" cy="707886"/>
          </a:xfrm>
          <a:prstGeom prst="rect">
            <a:avLst/>
          </a:prstGeom>
        </p:spPr>
        <p:txBody>
          <a:bodyPr wrap="none">
            <a:spAutoFit/>
          </a:bodyPr>
          <a:lstStyle/>
          <a:p>
            <a:r>
              <a:rPr lang="fa-IR" sz="4000" dirty="0" smtClean="0">
                <a:solidFill>
                  <a:schemeClr val="tx1">
                    <a:lumMod val="75000"/>
                  </a:schemeClr>
                </a:solidFill>
                <a:cs typeface="B Titr" pitchFamily="2" charset="-78"/>
              </a:rPr>
              <a:t>چرا </a:t>
            </a:r>
            <a:endParaRPr lang="en-US" sz="3600" dirty="0">
              <a:solidFill>
                <a:schemeClr val="tx1">
                  <a:lumMod val="75000"/>
                </a:schemeClr>
              </a:solidFill>
            </a:endParaRPr>
          </a:p>
        </p:txBody>
      </p:sp>
      <p:sp>
        <p:nvSpPr>
          <p:cNvPr id="13" name="Rectangle 12"/>
          <p:cNvSpPr/>
          <p:nvPr/>
        </p:nvSpPr>
        <p:spPr>
          <a:xfrm>
            <a:off x="1046393" y="1066800"/>
            <a:ext cx="6345007" cy="707886"/>
          </a:xfrm>
          <a:prstGeom prst="rect">
            <a:avLst/>
          </a:prstGeom>
        </p:spPr>
        <p:txBody>
          <a:bodyPr wrap="none">
            <a:spAutoFit/>
          </a:bodyPr>
          <a:lstStyle/>
          <a:p>
            <a:pPr marL="228600" lvl="0" indent="-228600" algn="r" rtl="1"/>
            <a:r>
              <a:rPr lang="fa-IR" sz="4000" dirty="0" smtClean="0">
                <a:solidFill>
                  <a:schemeClr val="tx1">
                    <a:lumMod val="75000"/>
                  </a:schemeClr>
                </a:solidFill>
                <a:cs typeface="B Titr" pitchFamily="2" charset="-78"/>
              </a:rPr>
              <a:t>چرا</a:t>
            </a:r>
            <a:r>
              <a:rPr lang="fa-IR" sz="4000" dirty="0" smtClean="0">
                <a:solidFill>
                  <a:schemeClr val="tx1">
                    <a:lumMod val="75000"/>
                  </a:schemeClr>
                </a:solidFill>
                <a:cs typeface="B Yekan" pitchFamily="2" charset="-78"/>
              </a:rPr>
              <a:t> مشتری شما ناخوشنود است؟ </a:t>
            </a:r>
          </a:p>
        </p:txBody>
      </p:sp>
      <p:sp>
        <p:nvSpPr>
          <p:cNvPr id="7" name="Rectangle 6"/>
          <p:cNvSpPr/>
          <p:nvPr/>
        </p:nvSpPr>
        <p:spPr>
          <a:xfrm>
            <a:off x="461829" y="3276600"/>
            <a:ext cx="6048451" cy="523220"/>
          </a:xfrm>
          <a:prstGeom prst="rect">
            <a:avLst/>
          </a:prstGeom>
        </p:spPr>
        <p:txBody>
          <a:bodyPr wrap="none">
            <a:spAutoFit/>
          </a:bodyPr>
          <a:lstStyle/>
          <a:p>
            <a:pPr algn="r" rtl="1"/>
            <a:r>
              <a:rPr lang="fa-IR" sz="2800" dirty="0" smtClean="0">
                <a:cs typeface="B Yekan" pitchFamily="2" charset="-78"/>
              </a:rPr>
              <a:t>کار بیش از آنچه تصور می‌کردیم طول کشید</a:t>
            </a:r>
            <a:r>
              <a:rPr lang="fa-IR" sz="2800" dirty="0" smtClean="0">
                <a:solidFill>
                  <a:srgbClr val="FFFF00"/>
                </a:solidFill>
                <a:cs typeface="B Yekan" pitchFamily="2" charset="-78"/>
              </a:rPr>
              <a:t>؟</a:t>
            </a:r>
            <a:endParaRPr lang="en-US" sz="2800" dirty="0" smtClean="0">
              <a:cs typeface="B Yekan" pitchFamily="2" charset="-78"/>
            </a:endParaRPr>
          </a:p>
        </p:txBody>
      </p:sp>
      <p:sp>
        <p:nvSpPr>
          <p:cNvPr id="8" name="Rectangle 7"/>
          <p:cNvSpPr/>
          <p:nvPr/>
        </p:nvSpPr>
        <p:spPr>
          <a:xfrm>
            <a:off x="6357880" y="3163669"/>
            <a:ext cx="1067921" cy="707886"/>
          </a:xfrm>
          <a:prstGeom prst="rect">
            <a:avLst/>
          </a:prstGeom>
        </p:spPr>
        <p:txBody>
          <a:bodyPr wrap="none">
            <a:spAutoFit/>
          </a:bodyPr>
          <a:lstStyle/>
          <a:p>
            <a:r>
              <a:rPr lang="fa-IR" sz="4000" dirty="0" smtClean="0">
                <a:solidFill>
                  <a:srgbClr val="FFFF00"/>
                </a:solidFill>
                <a:cs typeface="B Titr" pitchFamily="2" charset="-78"/>
              </a:rPr>
              <a:t>چرا  </a:t>
            </a:r>
            <a:endParaRPr lang="en-US" sz="4000" dirty="0"/>
          </a:p>
        </p:txBody>
      </p:sp>
      <p:sp>
        <p:nvSpPr>
          <p:cNvPr id="9" name="Rectangle 8"/>
          <p:cNvSpPr/>
          <p:nvPr/>
        </p:nvSpPr>
        <p:spPr>
          <a:xfrm>
            <a:off x="7086600" y="1981200"/>
            <a:ext cx="2186817" cy="3770263"/>
          </a:xfrm>
          <a:prstGeom prst="rect">
            <a:avLst/>
          </a:prstGeom>
        </p:spPr>
        <p:txBody>
          <a:bodyPr wrap="none">
            <a:spAutoFit/>
          </a:bodyPr>
          <a:lstStyle/>
          <a:p>
            <a:r>
              <a:rPr lang="fa-IR" sz="23900" dirty="0" smtClean="0">
                <a:cs typeface="B Titr" pitchFamily="2" charset="-78"/>
              </a:rPr>
              <a:t>3</a:t>
            </a:r>
            <a:endParaRPr lang="en-US" sz="23900" dirty="0">
              <a:cs typeface="B Titr" pitchFamily="2" charset="-78"/>
            </a:endParaRPr>
          </a:p>
        </p:txBody>
      </p:sp>
      <p:sp>
        <p:nvSpPr>
          <p:cNvPr id="10" name="Rectangle 9"/>
          <p:cNvSpPr/>
          <p:nvPr/>
        </p:nvSpPr>
        <p:spPr>
          <a:xfrm>
            <a:off x="7458694" y="1041737"/>
            <a:ext cx="1380506" cy="1015663"/>
          </a:xfrm>
          <a:prstGeom prst="rect">
            <a:avLst/>
          </a:prstGeom>
        </p:spPr>
        <p:txBody>
          <a:bodyPr wrap="none">
            <a:spAutoFit/>
          </a:bodyPr>
          <a:lstStyle/>
          <a:p>
            <a:r>
              <a:rPr lang="fa-IR" sz="6000" dirty="0" smtClean="0">
                <a:solidFill>
                  <a:srgbClr val="00B0F0"/>
                </a:solidFill>
                <a:effectLst>
                  <a:outerShdw blurRad="50800" dist="38100" dir="8100000" algn="tr" rotWithShape="0">
                    <a:prstClr val="black">
                      <a:alpha val="40000"/>
                    </a:prstClr>
                  </a:outerShdw>
                </a:effectLst>
                <a:cs typeface="12   Yagut_shsmrt" pitchFamily="2" charset="-78"/>
              </a:rPr>
              <a:t>مثال</a:t>
            </a:r>
            <a:endParaRPr lang="en-US" sz="6000" dirty="0">
              <a:solidFill>
                <a:srgbClr val="00B0F0"/>
              </a:solidFill>
              <a:effectLst>
                <a:outerShdw blurRad="50800" dist="38100" dir="8100000" algn="tr" rotWithShape="0">
                  <a:prstClr val="black">
                    <a:alpha val="40000"/>
                  </a:prstClr>
                </a:outerShdw>
              </a:effectLst>
              <a:cs typeface="12   Yagut_shsmrt" pitchFamily="2" charset="-78"/>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153692" y="2209800"/>
            <a:ext cx="6399508" cy="523220"/>
          </a:xfrm>
          <a:prstGeom prst="rect">
            <a:avLst/>
          </a:prstGeom>
        </p:spPr>
        <p:txBody>
          <a:bodyPr wrap="none">
            <a:spAutoFit/>
          </a:bodyPr>
          <a:lstStyle/>
          <a:p>
            <a:pPr algn="r" rtl="1"/>
            <a:r>
              <a:rPr lang="fa-IR" sz="2800" dirty="0" smtClean="0">
                <a:solidFill>
                  <a:schemeClr val="tx1">
                    <a:lumMod val="75000"/>
                  </a:schemeClr>
                </a:solidFill>
                <a:cs typeface="B Yekan" pitchFamily="2" charset="-78"/>
              </a:rPr>
              <a:t>نتوانستیم طبق زمانبندی مورد توافق عمل کنیم؟</a:t>
            </a:r>
            <a:endParaRPr lang="en-US" sz="2800" dirty="0">
              <a:solidFill>
                <a:schemeClr val="tx1">
                  <a:lumMod val="75000"/>
                </a:schemeClr>
              </a:solidFill>
            </a:endParaRPr>
          </a:p>
        </p:txBody>
      </p:sp>
      <p:sp>
        <p:nvSpPr>
          <p:cNvPr id="12" name="Rectangle 11"/>
          <p:cNvSpPr/>
          <p:nvPr/>
        </p:nvSpPr>
        <p:spPr>
          <a:xfrm>
            <a:off x="6477000" y="2035314"/>
            <a:ext cx="966931" cy="707886"/>
          </a:xfrm>
          <a:prstGeom prst="rect">
            <a:avLst/>
          </a:prstGeom>
        </p:spPr>
        <p:txBody>
          <a:bodyPr wrap="none">
            <a:spAutoFit/>
          </a:bodyPr>
          <a:lstStyle/>
          <a:p>
            <a:r>
              <a:rPr lang="fa-IR" sz="4000" dirty="0" smtClean="0">
                <a:solidFill>
                  <a:schemeClr val="tx1">
                    <a:lumMod val="75000"/>
                  </a:schemeClr>
                </a:solidFill>
                <a:cs typeface="B Titr" pitchFamily="2" charset="-78"/>
              </a:rPr>
              <a:t>چرا </a:t>
            </a:r>
            <a:endParaRPr lang="en-US" sz="3600" dirty="0">
              <a:solidFill>
                <a:schemeClr val="tx1">
                  <a:lumMod val="75000"/>
                </a:schemeClr>
              </a:solidFill>
            </a:endParaRPr>
          </a:p>
        </p:txBody>
      </p:sp>
      <p:sp>
        <p:nvSpPr>
          <p:cNvPr id="13" name="Rectangle 12"/>
          <p:cNvSpPr/>
          <p:nvPr/>
        </p:nvSpPr>
        <p:spPr>
          <a:xfrm>
            <a:off x="1046393" y="1066800"/>
            <a:ext cx="6345007" cy="707886"/>
          </a:xfrm>
          <a:prstGeom prst="rect">
            <a:avLst/>
          </a:prstGeom>
        </p:spPr>
        <p:txBody>
          <a:bodyPr wrap="none">
            <a:spAutoFit/>
          </a:bodyPr>
          <a:lstStyle/>
          <a:p>
            <a:pPr marL="228600" lvl="0" indent="-228600" algn="r" rtl="1"/>
            <a:r>
              <a:rPr lang="fa-IR" sz="4000" dirty="0" smtClean="0">
                <a:solidFill>
                  <a:schemeClr val="tx1">
                    <a:lumMod val="75000"/>
                  </a:schemeClr>
                </a:solidFill>
                <a:cs typeface="B Titr" pitchFamily="2" charset="-78"/>
              </a:rPr>
              <a:t>چرا</a:t>
            </a:r>
            <a:r>
              <a:rPr lang="fa-IR" sz="4000" dirty="0" smtClean="0">
                <a:solidFill>
                  <a:schemeClr val="tx1">
                    <a:lumMod val="75000"/>
                  </a:schemeClr>
                </a:solidFill>
                <a:cs typeface="B Yekan" pitchFamily="2" charset="-78"/>
              </a:rPr>
              <a:t> مشتری شما ناخوشنود است؟ </a:t>
            </a:r>
          </a:p>
        </p:txBody>
      </p:sp>
      <p:sp>
        <p:nvSpPr>
          <p:cNvPr id="7" name="Rectangle 6"/>
          <p:cNvSpPr/>
          <p:nvPr/>
        </p:nvSpPr>
        <p:spPr>
          <a:xfrm>
            <a:off x="461829" y="3276600"/>
            <a:ext cx="6048451" cy="523220"/>
          </a:xfrm>
          <a:prstGeom prst="rect">
            <a:avLst/>
          </a:prstGeom>
        </p:spPr>
        <p:txBody>
          <a:bodyPr wrap="none">
            <a:spAutoFit/>
          </a:bodyPr>
          <a:lstStyle/>
          <a:p>
            <a:pPr algn="r" rtl="1"/>
            <a:r>
              <a:rPr lang="fa-IR" sz="2800" dirty="0" smtClean="0">
                <a:cs typeface="B Yekan" pitchFamily="2" charset="-78"/>
              </a:rPr>
              <a:t>کار بیش از آنچه تصور می‌کردیم طول کشید</a:t>
            </a:r>
            <a:r>
              <a:rPr lang="fa-IR" sz="2800" dirty="0" smtClean="0">
                <a:solidFill>
                  <a:srgbClr val="FFFF00"/>
                </a:solidFill>
                <a:cs typeface="B Yekan" pitchFamily="2" charset="-78"/>
              </a:rPr>
              <a:t>؟</a:t>
            </a:r>
            <a:endParaRPr lang="en-US" sz="2800" dirty="0" smtClean="0">
              <a:cs typeface="B Yekan" pitchFamily="2" charset="-78"/>
            </a:endParaRPr>
          </a:p>
        </p:txBody>
      </p:sp>
      <p:sp>
        <p:nvSpPr>
          <p:cNvPr id="8" name="Rectangle 7"/>
          <p:cNvSpPr/>
          <p:nvPr/>
        </p:nvSpPr>
        <p:spPr>
          <a:xfrm>
            <a:off x="6357880" y="3163669"/>
            <a:ext cx="1067921" cy="707886"/>
          </a:xfrm>
          <a:prstGeom prst="rect">
            <a:avLst/>
          </a:prstGeom>
        </p:spPr>
        <p:txBody>
          <a:bodyPr wrap="none">
            <a:spAutoFit/>
          </a:bodyPr>
          <a:lstStyle/>
          <a:p>
            <a:r>
              <a:rPr lang="fa-IR" sz="4000" dirty="0" smtClean="0">
                <a:solidFill>
                  <a:srgbClr val="FFFF00"/>
                </a:solidFill>
                <a:cs typeface="B Titr" pitchFamily="2" charset="-78"/>
              </a:rPr>
              <a:t>چرا  </a:t>
            </a:r>
            <a:endParaRPr lang="en-US" sz="4000" dirty="0"/>
          </a:p>
        </p:txBody>
      </p:sp>
      <p:sp>
        <p:nvSpPr>
          <p:cNvPr id="10" name="Rectangle 9"/>
          <p:cNvSpPr/>
          <p:nvPr/>
        </p:nvSpPr>
        <p:spPr>
          <a:xfrm>
            <a:off x="6317240" y="4154269"/>
            <a:ext cx="1059906" cy="646331"/>
          </a:xfrm>
          <a:prstGeom prst="rect">
            <a:avLst/>
          </a:prstGeom>
        </p:spPr>
        <p:txBody>
          <a:bodyPr wrap="none">
            <a:spAutoFit/>
          </a:bodyPr>
          <a:lstStyle/>
          <a:p>
            <a:r>
              <a:rPr lang="fa-IR" sz="3600" dirty="0" smtClean="0">
                <a:solidFill>
                  <a:srgbClr val="FFFF00"/>
                </a:solidFill>
                <a:cs typeface="B Titr" pitchFamily="2" charset="-78"/>
              </a:rPr>
              <a:t>چون </a:t>
            </a:r>
            <a:endParaRPr lang="en-US" sz="3600" dirty="0"/>
          </a:p>
        </p:txBody>
      </p:sp>
      <p:sp>
        <p:nvSpPr>
          <p:cNvPr id="15" name="Rectangle 14"/>
          <p:cNvSpPr/>
          <p:nvPr/>
        </p:nvSpPr>
        <p:spPr>
          <a:xfrm>
            <a:off x="1210437" y="4267200"/>
            <a:ext cx="5197257" cy="523220"/>
          </a:xfrm>
          <a:prstGeom prst="rect">
            <a:avLst/>
          </a:prstGeom>
        </p:spPr>
        <p:txBody>
          <a:bodyPr wrap="none">
            <a:spAutoFit/>
          </a:bodyPr>
          <a:lstStyle/>
          <a:p>
            <a:pPr algn="r" rtl="1"/>
            <a:r>
              <a:rPr lang="fa-IR" sz="2800" dirty="0" smtClean="0">
                <a:cs typeface="B Yekan" pitchFamily="2" charset="-78"/>
              </a:rPr>
              <a:t> پیچیدگی کار را دست‌کم گرفته بودیم.</a:t>
            </a:r>
            <a:endParaRPr lang="en-US" sz="2800" dirty="0" smtClean="0">
              <a:cs typeface="B Yekan" pitchFamily="2" charset="-78"/>
            </a:endParaRPr>
          </a:p>
        </p:txBody>
      </p:sp>
      <p:sp>
        <p:nvSpPr>
          <p:cNvPr id="16" name="Rectangle 15"/>
          <p:cNvSpPr/>
          <p:nvPr/>
        </p:nvSpPr>
        <p:spPr>
          <a:xfrm>
            <a:off x="7086600" y="1981200"/>
            <a:ext cx="2186817" cy="3770263"/>
          </a:xfrm>
          <a:prstGeom prst="rect">
            <a:avLst/>
          </a:prstGeom>
        </p:spPr>
        <p:txBody>
          <a:bodyPr wrap="none">
            <a:spAutoFit/>
          </a:bodyPr>
          <a:lstStyle/>
          <a:p>
            <a:r>
              <a:rPr lang="fa-IR" sz="23900" dirty="0" smtClean="0">
                <a:cs typeface="B Titr" pitchFamily="2" charset="-78"/>
              </a:rPr>
              <a:t>3</a:t>
            </a:r>
            <a:endParaRPr lang="en-US" sz="23900" dirty="0">
              <a:cs typeface="B Titr" pitchFamily="2" charset="-78"/>
            </a:endParaRPr>
          </a:p>
        </p:txBody>
      </p:sp>
      <p:sp>
        <p:nvSpPr>
          <p:cNvPr id="17" name="Rectangle 16"/>
          <p:cNvSpPr/>
          <p:nvPr/>
        </p:nvSpPr>
        <p:spPr>
          <a:xfrm>
            <a:off x="7458694" y="1041737"/>
            <a:ext cx="1380506" cy="1015663"/>
          </a:xfrm>
          <a:prstGeom prst="rect">
            <a:avLst/>
          </a:prstGeom>
        </p:spPr>
        <p:txBody>
          <a:bodyPr wrap="none">
            <a:spAutoFit/>
          </a:bodyPr>
          <a:lstStyle/>
          <a:p>
            <a:r>
              <a:rPr lang="fa-IR" sz="6000" dirty="0" smtClean="0">
                <a:solidFill>
                  <a:srgbClr val="00B0F0"/>
                </a:solidFill>
                <a:effectLst>
                  <a:outerShdw blurRad="50800" dist="38100" dir="8100000" algn="tr" rotWithShape="0">
                    <a:prstClr val="black">
                      <a:alpha val="40000"/>
                    </a:prstClr>
                  </a:outerShdw>
                </a:effectLst>
                <a:cs typeface="12   Yagut_shsmrt" pitchFamily="2" charset="-78"/>
              </a:rPr>
              <a:t>مثال</a:t>
            </a:r>
            <a:endParaRPr lang="en-US" sz="6000" dirty="0">
              <a:solidFill>
                <a:srgbClr val="00B0F0"/>
              </a:solidFill>
              <a:effectLst>
                <a:outerShdw blurRad="50800" dist="38100" dir="8100000" algn="tr" rotWithShape="0">
                  <a:prstClr val="black">
                    <a:alpha val="40000"/>
                  </a:prstClr>
                </a:outerShdw>
              </a:effectLst>
              <a:cs typeface="12   Yagut_shsmrt" pitchFamily="2" charset="-78"/>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153692" y="2209800"/>
            <a:ext cx="6399508" cy="523220"/>
          </a:xfrm>
          <a:prstGeom prst="rect">
            <a:avLst/>
          </a:prstGeom>
        </p:spPr>
        <p:txBody>
          <a:bodyPr wrap="none">
            <a:spAutoFit/>
          </a:bodyPr>
          <a:lstStyle/>
          <a:p>
            <a:pPr algn="r" rtl="1"/>
            <a:r>
              <a:rPr lang="fa-IR" sz="2800" dirty="0" smtClean="0">
                <a:solidFill>
                  <a:schemeClr val="tx1">
                    <a:lumMod val="75000"/>
                  </a:schemeClr>
                </a:solidFill>
                <a:cs typeface="B Yekan" pitchFamily="2" charset="-78"/>
              </a:rPr>
              <a:t>نتوانستیم طبق زمانبندی مورد توافق عمل کنیم؟</a:t>
            </a:r>
            <a:endParaRPr lang="en-US" sz="2800" dirty="0">
              <a:solidFill>
                <a:schemeClr val="tx1">
                  <a:lumMod val="75000"/>
                </a:schemeClr>
              </a:solidFill>
            </a:endParaRPr>
          </a:p>
        </p:txBody>
      </p:sp>
      <p:sp>
        <p:nvSpPr>
          <p:cNvPr id="12" name="Rectangle 11"/>
          <p:cNvSpPr/>
          <p:nvPr/>
        </p:nvSpPr>
        <p:spPr>
          <a:xfrm>
            <a:off x="6477000" y="2035314"/>
            <a:ext cx="966931" cy="707886"/>
          </a:xfrm>
          <a:prstGeom prst="rect">
            <a:avLst/>
          </a:prstGeom>
        </p:spPr>
        <p:txBody>
          <a:bodyPr wrap="none">
            <a:spAutoFit/>
          </a:bodyPr>
          <a:lstStyle/>
          <a:p>
            <a:r>
              <a:rPr lang="fa-IR" sz="4000" dirty="0" smtClean="0">
                <a:solidFill>
                  <a:schemeClr val="tx1">
                    <a:lumMod val="75000"/>
                  </a:schemeClr>
                </a:solidFill>
                <a:cs typeface="B Titr" pitchFamily="2" charset="-78"/>
              </a:rPr>
              <a:t>چرا </a:t>
            </a:r>
            <a:endParaRPr lang="en-US" sz="3600" dirty="0">
              <a:solidFill>
                <a:schemeClr val="tx1">
                  <a:lumMod val="75000"/>
                </a:schemeClr>
              </a:solidFill>
            </a:endParaRPr>
          </a:p>
        </p:txBody>
      </p:sp>
      <p:sp>
        <p:nvSpPr>
          <p:cNvPr id="13" name="Rectangle 12"/>
          <p:cNvSpPr/>
          <p:nvPr/>
        </p:nvSpPr>
        <p:spPr>
          <a:xfrm>
            <a:off x="1046393" y="1066800"/>
            <a:ext cx="6345007" cy="707886"/>
          </a:xfrm>
          <a:prstGeom prst="rect">
            <a:avLst/>
          </a:prstGeom>
        </p:spPr>
        <p:txBody>
          <a:bodyPr wrap="none">
            <a:spAutoFit/>
          </a:bodyPr>
          <a:lstStyle/>
          <a:p>
            <a:pPr marL="228600" lvl="0" indent="-228600" algn="r" rtl="1"/>
            <a:r>
              <a:rPr lang="fa-IR" sz="4000" dirty="0" smtClean="0">
                <a:solidFill>
                  <a:schemeClr val="tx1">
                    <a:lumMod val="75000"/>
                  </a:schemeClr>
                </a:solidFill>
                <a:cs typeface="B Titr" pitchFamily="2" charset="-78"/>
              </a:rPr>
              <a:t>چرا</a:t>
            </a:r>
            <a:r>
              <a:rPr lang="fa-IR" sz="4000" dirty="0" smtClean="0">
                <a:solidFill>
                  <a:schemeClr val="tx1">
                    <a:lumMod val="75000"/>
                  </a:schemeClr>
                </a:solidFill>
                <a:cs typeface="B Yekan" pitchFamily="2" charset="-78"/>
              </a:rPr>
              <a:t> مشتری شما ناخوشنود است؟ </a:t>
            </a:r>
          </a:p>
        </p:txBody>
      </p:sp>
      <p:sp>
        <p:nvSpPr>
          <p:cNvPr id="7" name="Rectangle 6"/>
          <p:cNvSpPr/>
          <p:nvPr/>
        </p:nvSpPr>
        <p:spPr>
          <a:xfrm>
            <a:off x="574040" y="3276600"/>
            <a:ext cx="5936240" cy="523220"/>
          </a:xfrm>
          <a:prstGeom prst="rect">
            <a:avLst/>
          </a:prstGeom>
        </p:spPr>
        <p:txBody>
          <a:bodyPr wrap="none">
            <a:spAutoFit/>
          </a:bodyPr>
          <a:lstStyle/>
          <a:p>
            <a:pPr algn="r" rtl="1"/>
            <a:r>
              <a:rPr lang="fa-IR" sz="2800" dirty="0" smtClean="0">
                <a:solidFill>
                  <a:schemeClr val="tx1">
                    <a:lumMod val="75000"/>
                  </a:schemeClr>
                </a:solidFill>
                <a:cs typeface="B Yekan" pitchFamily="2" charset="-78"/>
              </a:rPr>
              <a:t>کار بیش از آنچه تصور می‌کردیم طول کشید؟</a:t>
            </a:r>
            <a:endParaRPr lang="en-US" sz="2800" dirty="0" smtClean="0">
              <a:solidFill>
                <a:schemeClr val="tx1">
                  <a:lumMod val="75000"/>
                </a:schemeClr>
              </a:solidFill>
              <a:cs typeface="B Yekan" pitchFamily="2" charset="-78"/>
            </a:endParaRPr>
          </a:p>
        </p:txBody>
      </p:sp>
      <p:sp>
        <p:nvSpPr>
          <p:cNvPr id="8" name="Rectangle 7"/>
          <p:cNvSpPr/>
          <p:nvPr/>
        </p:nvSpPr>
        <p:spPr>
          <a:xfrm>
            <a:off x="6357880" y="3163669"/>
            <a:ext cx="1067921" cy="707886"/>
          </a:xfrm>
          <a:prstGeom prst="rect">
            <a:avLst/>
          </a:prstGeom>
        </p:spPr>
        <p:txBody>
          <a:bodyPr wrap="none">
            <a:spAutoFit/>
          </a:bodyPr>
          <a:lstStyle/>
          <a:p>
            <a:r>
              <a:rPr lang="fa-IR" sz="4000" dirty="0" smtClean="0">
                <a:solidFill>
                  <a:schemeClr val="tx1">
                    <a:lumMod val="75000"/>
                  </a:schemeClr>
                </a:solidFill>
                <a:cs typeface="B Titr" pitchFamily="2" charset="-78"/>
              </a:rPr>
              <a:t>چرا  </a:t>
            </a:r>
            <a:endParaRPr lang="en-US" sz="4000" dirty="0">
              <a:solidFill>
                <a:schemeClr val="tx1">
                  <a:lumMod val="75000"/>
                </a:schemeClr>
              </a:solidFill>
            </a:endParaRPr>
          </a:p>
        </p:txBody>
      </p:sp>
      <p:sp>
        <p:nvSpPr>
          <p:cNvPr id="10" name="Rectangle 9"/>
          <p:cNvSpPr/>
          <p:nvPr/>
        </p:nvSpPr>
        <p:spPr>
          <a:xfrm>
            <a:off x="6317240" y="4154269"/>
            <a:ext cx="1067921" cy="707886"/>
          </a:xfrm>
          <a:prstGeom prst="rect">
            <a:avLst/>
          </a:prstGeom>
        </p:spPr>
        <p:txBody>
          <a:bodyPr wrap="none">
            <a:spAutoFit/>
          </a:bodyPr>
          <a:lstStyle/>
          <a:p>
            <a:r>
              <a:rPr lang="fa-IR" sz="4000" dirty="0" smtClean="0">
                <a:solidFill>
                  <a:srgbClr val="FFFF00"/>
                </a:solidFill>
                <a:cs typeface="B Titr" pitchFamily="2" charset="-78"/>
              </a:rPr>
              <a:t>چرا  </a:t>
            </a:r>
            <a:endParaRPr lang="en-US" sz="4000" dirty="0"/>
          </a:p>
        </p:txBody>
      </p:sp>
      <p:sp>
        <p:nvSpPr>
          <p:cNvPr id="15" name="Rectangle 14"/>
          <p:cNvSpPr/>
          <p:nvPr/>
        </p:nvSpPr>
        <p:spPr>
          <a:xfrm>
            <a:off x="1087007" y="4267200"/>
            <a:ext cx="5320687" cy="523220"/>
          </a:xfrm>
          <a:prstGeom prst="rect">
            <a:avLst/>
          </a:prstGeom>
        </p:spPr>
        <p:txBody>
          <a:bodyPr wrap="none">
            <a:spAutoFit/>
          </a:bodyPr>
          <a:lstStyle/>
          <a:p>
            <a:pPr algn="r" rtl="1"/>
            <a:r>
              <a:rPr lang="fa-IR" sz="2800" dirty="0" smtClean="0">
                <a:cs typeface="B Yekan" pitchFamily="2" charset="-78"/>
              </a:rPr>
              <a:t> پیچیدگی کار را دست‌کم گرفته بودیم</a:t>
            </a:r>
            <a:r>
              <a:rPr lang="fa-IR" sz="2800" dirty="0" smtClean="0">
                <a:solidFill>
                  <a:srgbClr val="FFFF00"/>
                </a:solidFill>
                <a:cs typeface="B Yekan" pitchFamily="2" charset="-78"/>
              </a:rPr>
              <a:t>؟</a:t>
            </a:r>
            <a:endParaRPr lang="en-US" sz="2800" dirty="0" smtClean="0">
              <a:cs typeface="B Yekan" pitchFamily="2" charset="-78"/>
            </a:endParaRPr>
          </a:p>
        </p:txBody>
      </p:sp>
      <p:sp>
        <p:nvSpPr>
          <p:cNvPr id="16" name="Rectangle 15"/>
          <p:cNvSpPr/>
          <p:nvPr/>
        </p:nvSpPr>
        <p:spPr>
          <a:xfrm>
            <a:off x="7239000" y="1981200"/>
            <a:ext cx="2082621" cy="3770263"/>
          </a:xfrm>
          <a:prstGeom prst="rect">
            <a:avLst/>
          </a:prstGeom>
        </p:spPr>
        <p:txBody>
          <a:bodyPr wrap="none">
            <a:spAutoFit/>
          </a:bodyPr>
          <a:lstStyle/>
          <a:p>
            <a:r>
              <a:rPr lang="fa-IR" sz="23900" dirty="0" smtClean="0">
                <a:cs typeface="B Titr" pitchFamily="2" charset="-78"/>
              </a:rPr>
              <a:t>4</a:t>
            </a:r>
            <a:endParaRPr lang="en-US" sz="23900" dirty="0">
              <a:cs typeface="B Titr" pitchFamily="2" charset="-78"/>
            </a:endParaRPr>
          </a:p>
        </p:txBody>
      </p:sp>
      <p:sp>
        <p:nvSpPr>
          <p:cNvPr id="17" name="Rectangle 16"/>
          <p:cNvSpPr/>
          <p:nvPr/>
        </p:nvSpPr>
        <p:spPr>
          <a:xfrm>
            <a:off x="7458694" y="1041737"/>
            <a:ext cx="1380506" cy="1015663"/>
          </a:xfrm>
          <a:prstGeom prst="rect">
            <a:avLst/>
          </a:prstGeom>
        </p:spPr>
        <p:txBody>
          <a:bodyPr wrap="none">
            <a:spAutoFit/>
          </a:bodyPr>
          <a:lstStyle/>
          <a:p>
            <a:r>
              <a:rPr lang="fa-IR" sz="6000" dirty="0" smtClean="0">
                <a:solidFill>
                  <a:srgbClr val="00B0F0"/>
                </a:solidFill>
                <a:effectLst>
                  <a:outerShdw blurRad="50800" dist="38100" dir="8100000" algn="tr" rotWithShape="0">
                    <a:prstClr val="black">
                      <a:alpha val="40000"/>
                    </a:prstClr>
                  </a:outerShdw>
                </a:effectLst>
                <a:cs typeface="12   Yagut_shsmrt" pitchFamily="2" charset="-78"/>
              </a:rPr>
              <a:t>مثال</a:t>
            </a:r>
            <a:endParaRPr lang="en-US" sz="6000" dirty="0">
              <a:solidFill>
                <a:srgbClr val="00B0F0"/>
              </a:solidFill>
              <a:effectLst>
                <a:outerShdw blurRad="50800" dist="38100" dir="8100000" algn="tr" rotWithShape="0">
                  <a:prstClr val="black">
                    <a:alpha val="40000"/>
                  </a:prstClr>
                </a:outerShdw>
              </a:effectLst>
              <a:cs typeface="12   Yagut_shsmrt" pitchFamily="2" charset="-78"/>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153692" y="2209800"/>
            <a:ext cx="6399508" cy="523220"/>
          </a:xfrm>
          <a:prstGeom prst="rect">
            <a:avLst/>
          </a:prstGeom>
        </p:spPr>
        <p:txBody>
          <a:bodyPr wrap="none">
            <a:spAutoFit/>
          </a:bodyPr>
          <a:lstStyle/>
          <a:p>
            <a:pPr algn="r" rtl="1"/>
            <a:r>
              <a:rPr lang="fa-IR" sz="2800" dirty="0" smtClean="0">
                <a:solidFill>
                  <a:schemeClr val="tx1">
                    <a:lumMod val="75000"/>
                  </a:schemeClr>
                </a:solidFill>
                <a:cs typeface="B Yekan" pitchFamily="2" charset="-78"/>
              </a:rPr>
              <a:t>نتوانستیم طبق زمانبندی مورد توافق عمل کنیم؟</a:t>
            </a:r>
            <a:endParaRPr lang="en-US" sz="2800" dirty="0">
              <a:solidFill>
                <a:schemeClr val="tx1">
                  <a:lumMod val="75000"/>
                </a:schemeClr>
              </a:solidFill>
            </a:endParaRPr>
          </a:p>
        </p:txBody>
      </p:sp>
      <p:sp>
        <p:nvSpPr>
          <p:cNvPr id="12" name="Rectangle 11"/>
          <p:cNvSpPr/>
          <p:nvPr/>
        </p:nvSpPr>
        <p:spPr>
          <a:xfrm>
            <a:off x="6477000" y="2035314"/>
            <a:ext cx="966931" cy="707886"/>
          </a:xfrm>
          <a:prstGeom prst="rect">
            <a:avLst/>
          </a:prstGeom>
        </p:spPr>
        <p:txBody>
          <a:bodyPr wrap="none">
            <a:spAutoFit/>
          </a:bodyPr>
          <a:lstStyle/>
          <a:p>
            <a:r>
              <a:rPr lang="fa-IR" sz="4000" dirty="0" smtClean="0">
                <a:solidFill>
                  <a:schemeClr val="tx1">
                    <a:lumMod val="75000"/>
                  </a:schemeClr>
                </a:solidFill>
                <a:cs typeface="B Titr" pitchFamily="2" charset="-78"/>
              </a:rPr>
              <a:t>چرا </a:t>
            </a:r>
            <a:endParaRPr lang="en-US" sz="3600" dirty="0">
              <a:solidFill>
                <a:schemeClr val="tx1">
                  <a:lumMod val="75000"/>
                </a:schemeClr>
              </a:solidFill>
            </a:endParaRPr>
          </a:p>
        </p:txBody>
      </p:sp>
      <p:sp>
        <p:nvSpPr>
          <p:cNvPr id="13" name="Rectangle 12"/>
          <p:cNvSpPr/>
          <p:nvPr/>
        </p:nvSpPr>
        <p:spPr>
          <a:xfrm>
            <a:off x="1046393" y="1066800"/>
            <a:ext cx="6345007" cy="707886"/>
          </a:xfrm>
          <a:prstGeom prst="rect">
            <a:avLst/>
          </a:prstGeom>
        </p:spPr>
        <p:txBody>
          <a:bodyPr wrap="none">
            <a:spAutoFit/>
          </a:bodyPr>
          <a:lstStyle/>
          <a:p>
            <a:pPr marL="228600" lvl="0" indent="-228600" algn="r" rtl="1"/>
            <a:r>
              <a:rPr lang="fa-IR" sz="4000" dirty="0" smtClean="0">
                <a:solidFill>
                  <a:schemeClr val="tx1">
                    <a:lumMod val="75000"/>
                  </a:schemeClr>
                </a:solidFill>
                <a:cs typeface="B Titr" pitchFamily="2" charset="-78"/>
              </a:rPr>
              <a:t>چرا</a:t>
            </a:r>
            <a:r>
              <a:rPr lang="fa-IR" sz="4000" dirty="0" smtClean="0">
                <a:solidFill>
                  <a:schemeClr val="tx1">
                    <a:lumMod val="75000"/>
                  </a:schemeClr>
                </a:solidFill>
                <a:cs typeface="B Yekan" pitchFamily="2" charset="-78"/>
              </a:rPr>
              <a:t> مشتری شما ناخوشنود است؟ </a:t>
            </a:r>
          </a:p>
        </p:txBody>
      </p:sp>
      <p:sp>
        <p:nvSpPr>
          <p:cNvPr id="7" name="Rectangle 6"/>
          <p:cNvSpPr/>
          <p:nvPr/>
        </p:nvSpPr>
        <p:spPr>
          <a:xfrm>
            <a:off x="574040" y="3276600"/>
            <a:ext cx="5936240" cy="523220"/>
          </a:xfrm>
          <a:prstGeom prst="rect">
            <a:avLst/>
          </a:prstGeom>
        </p:spPr>
        <p:txBody>
          <a:bodyPr wrap="none">
            <a:spAutoFit/>
          </a:bodyPr>
          <a:lstStyle/>
          <a:p>
            <a:pPr algn="r" rtl="1"/>
            <a:r>
              <a:rPr lang="fa-IR" sz="2800" dirty="0" smtClean="0">
                <a:solidFill>
                  <a:schemeClr val="tx1">
                    <a:lumMod val="75000"/>
                  </a:schemeClr>
                </a:solidFill>
                <a:cs typeface="B Yekan" pitchFamily="2" charset="-78"/>
              </a:rPr>
              <a:t>کار بیش از آنچه تصور می‌کردیم طول کشید؟</a:t>
            </a:r>
            <a:endParaRPr lang="en-US" sz="2800" dirty="0" smtClean="0">
              <a:solidFill>
                <a:schemeClr val="tx1">
                  <a:lumMod val="75000"/>
                </a:schemeClr>
              </a:solidFill>
              <a:cs typeface="B Yekan" pitchFamily="2" charset="-78"/>
            </a:endParaRPr>
          </a:p>
        </p:txBody>
      </p:sp>
      <p:sp>
        <p:nvSpPr>
          <p:cNvPr id="8" name="Rectangle 7"/>
          <p:cNvSpPr/>
          <p:nvPr/>
        </p:nvSpPr>
        <p:spPr>
          <a:xfrm>
            <a:off x="6357880" y="3163669"/>
            <a:ext cx="1067921" cy="707886"/>
          </a:xfrm>
          <a:prstGeom prst="rect">
            <a:avLst/>
          </a:prstGeom>
        </p:spPr>
        <p:txBody>
          <a:bodyPr wrap="none">
            <a:spAutoFit/>
          </a:bodyPr>
          <a:lstStyle/>
          <a:p>
            <a:r>
              <a:rPr lang="fa-IR" sz="4000" dirty="0" smtClean="0">
                <a:solidFill>
                  <a:schemeClr val="tx1">
                    <a:lumMod val="75000"/>
                  </a:schemeClr>
                </a:solidFill>
                <a:cs typeface="B Titr" pitchFamily="2" charset="-78"/>
              </a:rPr>
              <a:t>چرا  </a:t>
            </a:r>
            <a:endParaRPr lang="en-US" sz="4000" dirty="0">
              <a:solidFill>
                <a:schemeClr val="tx1">
                  <a:lumMod val="75000"/>
                </a:schemeClr>
              </a:solidFill>
            </a:endParaRPr>
          </a:p>
        </p:txBody>
      </p:sp>
      <p:sp>
        <p:nvSpPr>
          <p:cNvPr id="10" name="Rectangle 9"/>
          <p:cNvSpPr/>
          <p:nvPr/>
        </p:nvSpPr>
        <p:spPr>
          <a:xfrm>
            <a:off x="6317240" y="4154269"/>
            <a:ext cx="1067921" cy="707886"/>
          </a:xfrm>
          <a:prstGeom prst="rect">
            <a:avLst/>
          </a:prstGeom>
        </p:spPr>
        <p:txBody>
          <a:bodyPr wrap="none">
            <a:spAutoFit/>
          </a:bodyPr>
          <a:lstStyle/>
          <a:p>
            <a:r>
              <a:rPr lang="fa-IR" sz="4000" dirty="0" smtClean="0">
                <a:solidFill>
                  <a:srgbClr val="FFFF00"/>
                </a:solidFill>
                <a:cs typeface="B Titr" pitchFamily="2" charset="-78"/>
              </a:rPr>
              <a:t>چرا  </a:t>
            </a:r>
            <a:endParaRPr lang="en-US" sz="4000" dirty="0"/>
          </a:p>
        </p:txBody>
      </p:sp>
      <p:sp>
        <p:nvSpPr>
          <p:cNvPr id="15" name="Rectangle 14"/>
          <p:cNvSpPr/>
          <p:nvPr/>
        </p:nvSpPr>
        <p:spPr>
          <a:xfrm>
            <a:off x="1087007" y="4267200"/>
            <a:ext cx="5320687" cy="523220"/>
          </a:xfrm>
          <a:prstGeom prst="rect">
            <a:avLst/>
          </a:prstGeom>
        </p:spPr>
        <p:txBody>
          <a:bodyPr wrap="none">
            <a:spAutoFit/>
          </a:bodyPr>
          <a:lstStyle/>
          <a:p>
            <a:pPr algn="r" rtl="1"/>
            <a:r>
              <a:rPr lang="fa-IR" sz="2800" dirty="0" smtClean="0">
                <a:cs typeface="B Yekan" pitchFamily="2" charset="-78"/>
              </a:rPr>
              <a:t> پیچیدگی کار را دست‌کم گرفته بودیم</a:t>
            </a:r>
            <a:r>
              <a:rPr lang="fa-IR" sz="2800" dirty="0" smtClean="0">
                <a:solidFill>
                  <a:srgbClr val="FFFF00"/>
                </a:solidFill>
                <a:cs typeface="B Yekan" pitchFamily="2" charset="-78"/>
              </a:rPr>
              <a:t>؟</a:t>
            </a:r>
            <a:endParaRPr lang="en-US" sz="2800" dirty="0" smtClean="0">
              <a:cs typeface="B Yekan" pitchFamily="2" charset="-78"/>
            </a:endParaRPr>
          </a:p>
        </p:txBody>
      </p:sp>
      <p:sp>
        <p:nvSpPr>
          <p:cNvPr id="16" name="Rectangle 15"/>
          <p:cNvSpPr/>
          <p:nvPr/>
        </p:nvSpPr>
        <p:spPr>
          <a:xfrm>
            <a:off x="6421263" y="5159514"/>
            <a:ext cx="970137" cy="646331"/>
          </a:xfrm>
          <a:prstGeom prst="rect">
            <a:avLst/>
          </a:prstGeom>
        </p:spPr>
        <p:txBody>
          <a:bodyPr wrap="none">
            <a:spAutoFit/>
          </a:bodyPr>
          <a:lstStyle/>
          <a:p>
            <a:r>
              <a:rPr lang="fa-IR" sz="3600" dirty="0" smtClean="0">
                <a:solidFill>
                  <a:srgbClr val="FFFF00"/>
                </a:solidFill>
                <a:cs typeface="B Titr" pitchFamily="2" charset="-78"/>
              </a:rPr>
              <a:t>چون</a:t>
            </a:r>
            <a:endParaRPr lang="en-US" sz="3600" dirty="0"/>
          </a:p>
        </p:txBody>
      </p:sp>
      <p:sp>
        <p:nvSpPr>
          <p:cNvPr id="17" name="Rectangle 16"/>
          <p:cNvSpPr/>
          <p:nvPr/>
        </p:nvSpPr>
        <p:spPr>
          <a:xfrm>
            <a:off x="1118212" y="5272445"/>
            <a:ext cx="5298245" cy="523220"/>
          </a:xfrm>
          <a:prstGeom prst="rect">
            <a:avLst/>
          </a:prstGeom>
        </p:spPr>
        <p:txBody>
          <a:bodyPr wrap="none">
            <a:spAutoFit/>
          </a:bodyPr>
          <a:lstStyle/>
          <a:p>
            <a:pPr algn="r" rtl="1"/>
            <a:r>
              <a:rPr lang="fa-IR" sz="2800" dirty="0" smtClean="0">
                <a:cs typeface="B Yekan" pitchFamily="2" charset="-78"/>
              </a:rPr>
              <a:t> زمان کافی برای برآورد دقیق نداشتیم.</a:t>
            </a:r>
            <a:endParaRPr lang="en-US" sz="2800" dirty="0" smtClean="0">
              <a:cs typeface="B Yekan" pitchFamily="2" charset="-78"/>
            </a:endParaRPr>
          </a:p>
        </p:txBody>
      </p:sp>
      <p:sp>
        <p:nvSpPr>
          <p:cNvPr id="18" name="Rectangle 17"/>
          <p:cNvSpPr/>
          <p:nvPr/>
        </p:nvSpPr>
        <p:spPr>
          <a:xfrm>
            <a:off x="7239000" y="1981200"/>
            <a:ext cx="2082621" cy="3770263"/>
          </a:xfrm>
          <a:prstGeom prst="rect">
            <a:avLst/>
          </a:prstGeom>
        </p:spPr>
        <p:txBody>
          <a:bodyPr wrap="none">
            <a:spAutoFit/>
          </a:bodyPr>
          <a:lstStyle/>
          <a:p>
            <a:r>
              <a:rPr lang="fa-IR" sz="23900" dirty="0" smtClean="0">
                <a:cs typeface="B Titr" pitchFamily="2" charset="-78"/>
              </a:rPr>
              <a:t>4</a:t>
            </a:r>
            <a:endParaRPr lang="en-US" sz="23900" dirty="0">
              <a:cs typeface="B Titr" pitchFamily="2" charset="-78"/>
            </a:endParaRPr>
          </a:p>
        </p:txBody>
      </p:sp>
      <p:sp>
        <p:nvSpPr>
          <p:cNvPr id="19" name="Rectangle 18"/>
          <p:cNvSpPr/>
          <p:nvPr/>
        </p:nvSpPr>
        <p:spPr>
          <a:xfrm>
            <a:off x="7458694" y="1041737"/>
            <a:ext cx="1380506" cy="1015663"/>
          </a:xfrm>
          <a:prstGeom prst="rect">
            <a:avLst/>
          </a:prstGeom>
        </p:spPr>
        <p:txBody>
          <a:bodyPr wrap="none">
            <a:spAutoFit/>
          </a:bodyPr>
          <a:lstStyle/>
          <a:p>
            <a:r>
              <a:rPr lang="fa-IR" sz="6000" dirty="0" smtClean="0">
                <a:solidFill>
                  <a:srgbClr val="00B0F0"/>
                </a:solidFill>
                <a:effectLst>
                  <a:outerShdw blurRad="50800" dist="38100" dir="8100000" algn="tr" rotWithShape="0">
                    <a:prstClr val="black">
                      <a:alpha val="40000"/>
                    </a:prstClr>
                  </a:outerShdw>
                </a:effectLst>
                <a:cs typeface="12   Yagut_shsmrt" pitchFamily="2" charset="-78"/>
              </a:rPr>
              <a:t>مثال</a:t>
            </a:r>
            <a:endParaRPr lang="en-US" sz="6000" dirty="0">
              <a:solidFill>
                <a:srgbClr val="00B0F0"/>
              </a:solidFill>
              <a:effectLst>
                <a:outerShdw blurRad="50800" dist="38100" dir="8100000" algn="tr" rotWithShape="0">
                  <a:prstClr val="black">
                    <a:alpha val="40000"/>
                  </a:prstClr>
                </a:outerShdw>
              </a:effectLst>
              <a:cs typeface="12   Yagut_shsmrt" pitchFamily="2" charset="-78"/>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p:cNvSpPr/>
          <p:nvPr/>
        </p:nvSpPr>
        <p:spPr>
          <a:xfrm>
            <a:off x="153692" y="2209800"/>
            <a:ext cx="6399508" cy="523220"/>
          </a:xfrm>
          <a:prstGeom prst="rect">
            <a:avLst/>
          </a:prstGeom>
        </p:spPr>
        <p:txBody>
          <a:bodyPr wrap="none">
            <a:spAutoFit/>
          </a:bodyPr>
          <a:lstStyle/>
          <a:p>
            <a:pPr algn="r" rtl="1"/>
            <a:r>
              <a:rPr lang="fa-IR" sz="2800" dirty="0" smtClean="0">
                <a:solidFill>
                  <a:schemeClr val="tx1">
                    <a:lumMod val="75000"/>
                  </a:schemeClr>
                </a:solidFill>
                <a:cs typeface="B Yekan" pitchFamily="2" charset="-78"/>
              </a:rPr>
              <a:t>نتوانستیم طبق زمانبندی مورد توافق عمل کنیم؟</a:t>
            </a:r>
            <a:endParaRPr lang="en-US" sz="2800" dirty="0">
              <a:solidFill>
                <a:schemeClr val="tx1">
                  <a:lumMod val="75000"/>
                </a:schemeClr>
              </a:solidFill>
            </a:endParaRPr>
          </a:p>
        </p:txBody>
      </p:sp>
      <p:sp>
        <p:nvSpPr>
          <p:cNvPr id="12" name="Rectangle 11"/>
          <p:cNvSpPr/>
          <p:nvPr/>
        </p:nvSpPr>
        <p:spPr>
          <a:xfrm>
            <a:off x="6477000" y="2035314"/>
            <a:ext cx="966931" cy="707886"/>
          </a:xfrm>
          <a:prstGeom prst="rect">
            <a:avLst/>
          </a:prstGeom>
        </p:spPr>
        <p:txBody>
          <a:bodyPr wrap="none">
            <a:spAutoFit/>
          </a:bodyPr>
          <a:lstStyle/>
          <a:p>
            <a:r>
              <a:rPr lang="fa-IR" sz="4000" dirty="0" smtClean="0">
                <a:solidFill>
                  <a:schemeClr val="tx1">
                    <a:lumMod val="75000"/>
                  </a:schemeClr>
                </a:solidFill>
                <a:cs typeface="B Titr" pitchFamily="2" charset="-78"/>
              </a:rPr>
              <a:t>چرا </a:t>
            </a:r>
            <a:endParaRPr lang="en-US" sz="3600" dirty="0">
              <a:solidFill>
                <a:schemeClr val="tx1">
                  <a:lumMod val="75000"/>
                </a:schemeClr>
              </a:solidFill>
            </a:endParaRPr>
          </a:p>
        </p:txBody>
      </p:sp>
      <p:sp>
        <p:nvSpPr>
          <p:cNvPr id="13" name="Rectangle 12"/>
          <p:cNvSpPr/>
          <p:nvPr/>
        </p:nvSpPr>
        <p:spPr>
          <a:xfrm>
            <a:off x="1046393" y="1066800"/>
            <a:ext cx="6345007" cy="707886"/>
          </a:xfrm>
          <a:prstGeom prst="rect">
            <a:avLst/>
          </a:prstGeom>
        </p:spPr>
        <p:txBody>
          <a:bodyPr wrap="none">
            <a:spAutoFit/>
          </a:bodyPr>
          <a:lstStyle/>
          <a:p>
            <a:pPr marL="228600" lvl="0" indent="-228600" algn="r" rtl="1"/>
            <a:r>
              <a:rPr lang="fa-IR" sz="4000" dirty="0" smtClean="0">
                <a:solidFill>
                  <a:schemeClr val="tx1">
                    <a:lumMod val="75000"/>
                  </a:schemeClr>
                </a:solidFill>
                <a:cs typeface="B Titr" pitchFamily="2" charset="-78"/>
              </a:rPr>
              <a:t>چرا</a:t>
            </a:r>
            <a:r>
              <a:rPr lang="fa-IR" sz="4000" dirty="0" smtClean="0">
                <a:solidFill>
                  <a:schemeClr val="tx1">
                    <a:lumMod val="75000"/>
                  </a:schemeClr>
                </a:solidFill>
                <a:cs typeface="B Yekan" pitchFamily="2" charset="-78"/>
              </a:rPr>
              <a:t> مشتری شما ناخوشنود است؟ </a:t>
            </a:r>
          </a:p>
        </p:txBody>
      </p:sp>
      <p:sp>
        <p:nvSpPr>
          <p:cNvPr id="7" name="Rectangle 6"/>
          <p:cNvSpPr/>
          <p:nvPr/>
        </p:nvSpPr>
        <p:spPr>
          <a:xfrm>
            <a:off x="574040" y="3276600"/>
            <a:ext cx="5936240" cy="523220"/>
          </a:xfrm>
          <a:prstGeom prst="rect">
            <a:avLst/>
          </a:prstGeom>
        </p:spPr>
        <p:txBody>
          <a:bodyPr wrap="none">
            <a:spAutoFit/>
          </a:bodyPr>
          <a:lstStyle/>
          <a:p>
            <a:pPr algn="r" rtl="1"/>
            <a:r>
              <a:rPr lang="fa-IR" sz="2800" dirty="0" smtClean="0">
                <a:solidFill>
                  <a:schemeClr val="tx1">
                    <a:lumMod val="75000"/>
                  </a:schemeClr>
                </a:solidFill>
                <a:cs typeface="B Yekan" pitchFamily="2" charset="-78"/>
              </a:rPr>
              <a:t>کار بیش از آنچه تصور می‌کردیم طول کشید؟</a:t>
            </a:r>
            <a:endParaRPr lang="en-US" sz="2800" dirty="0" smtClean="0">
              <a:solidFill>
                <a:schemeClr val="tx1">
                  <a:lumMod val="75000"/>
                </a:schemeClr>
              </a:solidFill>
              <a:cs typeface="B Yekan" pitchFamily="2" charset="-78"/>
            </a:endParaRPr>
          </a:p>
        </p:txBody>
      </p:sp>
      <p:sp>
        <p:nvSpPr>
          <p:cNvPr id="8" name="Rectangle 7"/>
          <p:cNvSpPr/>
          <p:nvPr/>
        </p:nvSpPr>
        <p:spPr>
          <a:xfrm>
            <a:off x="6357880" y="3163669"/>
            <a:ext cx="1067921" cy="707886"/>
          </a:xfrm>
          <a:prstGeom prst="rect">
            <a:avLst/>
          </a:prstGeom>
        </p:spPr>
        <p:txBody>
          <a:bodyPr wrap="none">
            <a:spAutoFit/>
          </a:bodyPr>
          <a:lstStyle/>
          <a:p>
            <a:r>
              <a:rPr lang="fa-IR" sz="4000" dirty="0" smtClean="0">
                <a:solidFill>
                  <a:schemeClr val="tx1">
                    <a:lumMod val="75000"/>
                  </a:schemeClr>
                </a:solidFill>
                <a:cs typeface="B Titr" pitchFamily="2" charset="-78"/>
              </a:rPr>
              <a:t>چرا  </a:t>
            </a:r>
            <a:endParaRPr lang="en-US" sz="4000" dirty="0">
              <a:solidFill>
                <a:schemeClr val="tx1">
                  <a:lumMod val="75000"/>
                </a:schemeClr>
              </a:solidFill>
            </a:endParaRPr>
          </a:p>
        </p:txBody>
      </p:sp>
      <p:sp>
        <p:nvSpPr>
          <p:cNvPr id="10" name="Rectangle 9"/>
          <p:cNvSpPr/>
          <p:nvPr/>
        </p:nvSpPr>
        <p:spPr>
          <a:xfrm>
            <a:off x="6317240" y="4154269"/>
            <a:ext cx="1067921" cy="707886"/>
          </a:xfrm>
          <a:prstGeom prst="rect">
            <a:avLst/>
          </a:prstGeom>
        </p:spPr>
        <p:txBody>
          <a:bodyPr wrap="none">
            <a:spAutoFit/>
          </a:bodyPr>
          <a:lstStyle/>
          <a:p>
            <a:r>
              <a:rPr lang="fa-IR" sz="4000" dirty="0" smtClean="0">
                <a:solidFill>
                  <a:schemeClr val="tx1">
                    <a:lumMod val="75000"/>
                  </a:schemeClr>
                </a:solidFill>
                <a:cs typeface="B Titr" pitchFamily="2" charset="-78"/>
              </a:rPr>
              <a:t>چرا  </a:t>
            </a:r>
            <a:endParaRPr lang="en-US" sz="4000" dirty="0">
              <a:solidFill>
                <a:schemeClr val="tx1">
                  <a:lumMod val="75000"/>
                </a:schemeClr>
              </a:solidFill>
            </a:endParaRPr>
          </a:p>
        </p:txBody>
      </p:sp>
      <p:sp>
        <p:nvSpPr>
          <p:cNvPr id="15" name="Rectangle 14"/>
          <p:cNvSpPr/>
          <p:nvPr/>
        </p:nvSpPr>
        <p:spPr>
          <a:xfrm>
            <a:off x="1210437" y="4267200"/>
            <a:ext cx="5197257" cy="523220"/>
          </a:xfrm>
          <a:prstGeom prst="rect">
            <a:avLst/>
          </a:prstGeom>
        </p:spPr>
        <p:txBody>
          <a:bodyPr wrap="none">
            <a:spAutoFit/>
          </a:bodyPr>
          <a:lstStyle/>
          <a:p>
            <a:pPr algn="r" rtl="1"/>
            <a:r>
              <a:rPr lang="fa-IR" sz="2800" dirty="0" smtClean="0">
                <a:solidFill>
                  <a:schemeClr val="tx1">
                    <a:lumMod val="75000"/>
                  </a:schemeClr>
                </a:solidFill>
                <a:cs typeface="B Yekan" pitchFamily="2" charset="-78"/>
              </a:rPr>
              <a:t> پیچیدگی کار را دست‌کم گرفته بودیم؟</a:t>
            </a:r>
            <a:endParaRPr lang="en-US" sz="2800" dirty="0" smtClean="0">
              <a:solidFill>
                <a:schemeClr val="tx1">
                  <a:lumMod val="75000"/>
                </a:schemeClr>
              </a:solidFill>
              <a:cs typeface="B Yekan" pitchFamily="2" charset="-78"/>
            </a:endParaRPr>
          </a:p>
        </p:txBody>
      </p:sp>
      <p:sp>
        <p:nvSpPr>
          <p:cNvPr id="16" name="Rectangle 15"/>
          <p:cNvSpPr/>
          <p:nvPr/>
        </p:nvSpPr>
        <p:spPr>
          <a:xfrm>
            <a:off x="6421263" y="5159514"/>
            <a:ext cx="966931" cy="707886"/>
          </a:xfrm>
          <a:prstGeom prst="rect">
            <a:avLst/>
          </a:prstGeom>
        </p:spPr>
        <p:txBody>
          <a:bodyPr wrap="none">
            <a:spAutoFit/>
          </a:bodyPr>
          <a:lstStyle/>
          <a:p>
            <a:r>
              <a:rPr lang="fa-IR" sz="4000" dirty="0" smtClean="0">
                <a:solidFill>
                  <a:srgbClr val="FFFF00"/>
                </a:solidFill>
                <a:cs typeface="B Titr" pitchFamily="2" charset="-78"/>
              </a:rPr>
              <a:t>چرا </a:t>
            </a:r>
            <a:endParaRPr lang="en-US" sz="4000" dirty="0"/>
          </a:p>
        </p:txBody>
      </p:sp>
      <p:sp>
        <p:nvSpPr>
          <p:cNvPr id="17" name="Rectangle 16"/>
          <p:cNvSpPr/>
          <p:nvPr/>
        </p:nvSpPr>
        <p:spPr>
          <a:xfrm>
            <a:off x="1115006" y="5272445"/>
            <a:ext cx="5301451" cy="523220"/>
          </a:xfrm>
          <a:prstGeom prst="rect">
            <a:avLst/>
          </a:prstGeom>
        </p:spPr>
        <p:txBody>
          <a:bodyPr wrap="none">
            <a:spAutoFit/>
          </a:bodyPr>
          <a:lstStyle/>
          <a:p>
            <a:pPr algn="r" rtl="1"/>
            <a:r>
              <a:rPr lang="fa-IR" sz="2800" dirty="0" smtClean="0">
                <a:cs typeface="B Yekan" pitchFamily="2" charset="-78"/>
              </a:rPr>
              <a:t> زمان کافی برای برآورد دقیق نداشتی</a:t>
            </a:r>
            <a:r>
              <a:rPr lang="fa-IR" sz="2800" dirty="0" smtClean="0">
                <a:solidFill>
                  <a:srgbClr val="FFFF00"/>
                </a:solidFill>
                <a:cs typeface="B Yekan" pitchFamily="2" charset="-78"/>
              </a:rPr>
              <a:t>؟</a:t>
            </a:r>
            <a:endParaRPr lang="en-US" sz="2800" dirty="0" smtClean="0">
              <a:cs typeface="B Yekan" pitchFamily="2" charset="-78"/>
            </a:endParaRPr>
          </a:p>
        </p:txBody>
      </p:sp>
      <p:sp>
        <p:nvSpPr>
          <p:cNvPr id="18" name="Rectangle 17"/>
          <p:cNvSpPr/>
          <p:nvPr/>
        </p:nvSpPr>
        <p:spPr>
          <a:xfrm>
            <a:off x="7239000" y="1981200"/>
            <a:ext cx="1994457" cy="3770263"/>
          </a:xfrm>
          <a:prstGeom prst="rect">
            <a:avLst/>
          </a:prstGeom>
        </p:spPr>
        <p:txBody>
          <a:bodyPr wrap="none">
            <a:spAutoFit/>
          </a:bodyPr>
          <a:lstStyle/>
          <a:p>
            <a:r>
              <a:rPr lang="fa-IR" sz="23900" dirty="0" smtClean="0">
                <a:cs typeface="B Titr" pitchFamily="2" charset="-78"/>
              </a:rPr>
              <a:t>5</a:t>
            </a:r>
            <a:endParaRPr lang="en-US" sz="23900" dirty="0">
              <a:cs typeface="B Titr" pitchFamily="2" charset="-78"/>
            </a:endParaRPr>
          </a:p>
        </p:txBody>
      </p:sp>
      <p:sp>
        <p:nvSpPr>
          <p:cNvPr id="19" name="Rectangle 18"/>
          <p:cNvSpPr/>
          <p:nvPr/>
        </p:nvSpPr>
        <p:spPr>
          <a:xfrm>
            <a:off x="7458694" y="1041737"/>
            <a:ext cx="1380506" cy="1015663"/>
          </a:xfrm>
          <a:prstGeom prst="rect">
            <a:avLst/>
          </a:prstGeom>
        </p:spPr>
        <p:txBody>
          <a:bodyPr wrap="none">
            <a:spAutoFit/>
          </a:bodyPr>
          <a:lstStyle/>
          <a:p>
            <a:r>
              <a:rPr lang="fa-IR" sz="6000" dirty="0" smtClean="0">
                <a:solidFill>
                  <a:srgbClr val="00B0F0"/>
                </a:solidFill>
                <a:effectLst>
                  <a:outerShdw blurRad="50800" dist="38100" dir="8100000" algn="tr" rotWithShape="0">
                    <a:prstClr val="black">
                      <a:alpha val="40000"/>
                    </a:prstClr>
                  </a:outerShdw>
                </a:effectLst>
                <a:cs typeface="12   Yagut_shsmrt" pitchFamily="2" charset="-78"/>
              </a:rPr>
              <a:t>مثال</a:t>
            </a:r>
            <a:endParaRPr lang="en-US" sz="6000" dirty="0">
              <a:solidFill>
                <a:srgbClr val="00B0F0"/>
              </a:solidFill>
              <a:effectLst>
                <a:outerShdw blurRad="50800" dist="38100" dir="8100000" algn="tr" rotWithShape="0">
                  <a:prstClr val="black">
                    <a:alpha val="40000"/>
                  </a:prstClr>
                </a:outerShdw>
              </a:effectLst>
              <a:cs typeface="12   Yagut_shsmrt" pitchFamily="2" charset="-78"/>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7239000" y="1981200"/>
            <a:ext cx="1994457" cy="3770263"/>
          </a:xfrm>
          <a:prstGeom prst="rect">
            <a:avLst/>
          </a:prstGeom>
        </p:spPr>
        <p:txBody>
          <a:bodyPr wrap="none">
            <a:spAutoFit/>
          </a:bodyPr>
          <a:lstStyle/>
          <a:p>
            <a:r>
              <a:rPr lang="fa-IR" sz="23900" dirty="0" smtClean="0">
                <a:cs typeface="B Titr" pitchFamily="2" charset="-78"/>
              </a:rPr>
              <a:t>5</a:t>
            </a:r>
            <a:endParaRPr lang="en-US" sz="23900" dirty="0">
              <a:cs typeface="B Titr" pitchFamily="2" charset="-78"/>
            </a:endParaRPr>
          </a:p>
        </p:txBody>
      </p:sp>
      <p:sp>
        <p:nvSpPr>
          <p:cNvPr id="12" name="Rectangle 11"/>
          <p:cNvSpPr/>
          <p:nvPr/>
        </p:nvSpPr>
        <p:spPr>
          <a:xfrm>
            <a:off x="6477000" y="2035314"/>
            <a:ext cx="966931" cy="707886"/>
          </a:xfrm>
          <a:prstGeom prst="rect">
            <a:avLst/>
          </a:prstGeom>
        </p:spPr>
        <p:txBody>
          <a:bodyPr wrap="none">
            <a:spAutoFit/>
          </a:bodyPr>
          <a:lstStyle/>
          <a:p>
            <a:r>
              <a:rPr lang="fa-IR" sz="4000" dirty="0" smtClean="0">
                <a:solidFill>
                  <a:srgbClr val="FFFF00"/>
                </a:solidFill>
                <a:cs typeface="B Titr" pitchFamily="2" charset="-78"/>
              </a:rPr>
              <a:t>چرا </a:t>
            </a:r>
            <a:endParaRPr lang="en-US" sz="3600" dirty="0"/>
          </a:p>
        </p:txBody>
      </p:sp>
      <p:sp>
        <p:nvSpPr>
          <p:cNvPr id="13" name="Rectangle 12"/>
          <p:cNvSpPr/>
          <p:nvPr/>
        </p:nvSpPr>
        <p:spPr>
          <a:xfrm>
            <a:off x="6525457" y="1066800"/>
            <a:ext cx="865943" cy="707886"/>
          </a:xfrm>
          <a:prstGeom prst="rect">
            <a:avLst/>
          </a:prstGeom>
        </p:spPr>
        <p:txBody>
          <a:bodyPr wrap="none">
            <a:spAutoFit/>
          </a:bodyPr>
          <a:lstStyle/>
          <a:p>
            <a:pPr marL="228600" lvl="0" indent="-228600" algn="r" rtl="1"/>
            <a:r>
              <a:rPr lang="fa-IR" sz="4000" dirty="0" smtClean="0">
                <a:solidFill>
                  <a:srgbClr val="FFFF00"/>
                </a:solidFill>
                <a:cs typeface="B Titr" pitchFamily="2" charset="-78"/>
              </a:rPr>
              <a:t>چرا</a:t>
            </a:r>
            <a:endParaRPr lang="fa-IR" sz="4000" dirty="0" smtClean="0">
              <a:cs typeface="B Yekan" pitchFamily="2" charset="-78"/>
            </a:endParaRPr>
          </a:p>
        </p:txBody>
      </p:sp>
      <p:sp>
        <p:nvSpPr>
          <p:cNvPr id="8" name="Rectangle 7"/>
          <p:cNvSpPr/>
          <p:nvPr/>
        </p:nvSpPr>
        <p:spPr>
          <a:xfrm>
            <a:off x="6357880" y="3163669"/>
            <a:ext cx="1067921" cy="707886"/>
          </a:xfrm>
          <a:prstGeom prst="rect">
            <a:avLst/>
          </a:prstGeom>
        </p:spPr>
        <p:txBody>
          <a:bodyPr wrap="none">
            <a:spAutoFit/>
          </a:bodyPr>
          <a:lstStyle/>
          <a:p>
            <a:r>
              <a:rPr lang="fa-IR" sz="4000" dirty="0" smtClean="0">
                <a:solidFill>
                  <a:srgbClr val="FFFF00"/>
                </a:solidFill>
                <a:cs typeface="B Titr" pitchFamily="2" charset="-78"/>
              </a:rPr>
              <a:t>چرا  </a:t>
            </a:r>
            <a:endParaRPr lang="en-US" sz="4000" dirty="0"/>
          </a:p>
        </p:txBody>
      </p:sp>
      <p:sp>
        <p:nvSpPr>
          <p:cNvPr id="10" name="Rectangle 9"/>
          <p:cNvSpPr/>
          <p:nvPr/>
        </p:nvSpPr>
        <p:spPr>
          <a:xfrm>
            <a:off x="6317240" y="4154269"/>
            <a:ext cx="1067921" cy="707886"/>
          </a:xfrm>
          <a:prstGeom prst="rect">
            <a:avLst/>
          </a:prstGeom>
        </p:spPr>
        <p:txBody>
          <a:bodyPr wrap="none">
            <a:spAutoFit/>
          </a:bodyPr>
          <a:lstStyle/>
          <a:p>
            <a:r>
              <a:rPr lang="fa-IR" sz="4000" dirty="0" smtClean="0">
                <a:solidFill>
                  <a:srgbClr val="FFFF00"/>
                </a:solidFill>
                <a:cs typeface="B Titr" pitchFamily="2" charset="-78"/>
              </a:rPr>
              <a:t>چرا  </a:t>
            </a:r>
            <a:endParaRPr lang="en-US" sz="4000" dirty="0"/>
          </a:p>
        </p:txBody>
      </p:sp>
      <p:sp>
        <p:nvSpPr>
          <p:cNvPr id="16" name="Rectangle 15"/>
          <p:cNvSpPr/>
          <p:nvPr/>
        </p:nvSpPr>
        <p:spPr>
          <a:xfrm>
            <a:off x="6421263" y="5159514"/>
            <a:ext cx="966931" cy="707886"/>
          </a:xfrm>
          <a:prstGeom prst="rect">
            <a:avLst/>
          </a:prstGeom>
        </p:spPr>
        <p:txBody>
          <a:bodyPr wrap="none">
            <a:spAutoFit/>
          </a:bodyPr>
          <a:lstStyle/>
          <a:p>
            <a:r>
              <a:rPr lang="fa-IR" sz="4000" dirty="0" smtClean="0">
                <a:solidFill>
                  <a:srgbClr val="FFFF00"/>
                </a:solidFill>
                <a:cs typeface="B Titr" pitchFamily="2" charset="-78"/>
              </a:rPr>
              <a:t>چرا </a:t>
            </a:r>
            <a:endParaRPr lang="en-US" sz="4000" dirty="0"/>
          </a:p>
        </p:txBody>
      </p:sp>
      <p:sp>
        <p:nvSpPr>
          <p:cNvPr id="18" name="Rectangle 17"/>
          <p:cNvSpPr/>
          <p:nvPr/>
        </p:nvSpPr>
        <p:spPr>
          <a:xfrm>
            <a:off x="304800" y="685800"/>
            <a:ext cx="5989139" cy="6740307"/>
          </a:xfrm>
          <a:prstGeom prst="rect">
            <a:avLst/>
          </a:prstGeom>
        </p:spPr>
        <p:txBody>
          <a:bodyPr wrap="none">
            <a:spAutoFit/>
          </a:bodyPr>
          <a:lstStyle/>
          <a:p>
            <a:pPr algn="ctr" rtl="1"/>
            <a:r>
              <a:rPr lang="fa-IR" sz="9600" dirty="0" smtClean="0">
                <a:solidFill>
                  <a:srgbClr val="FFFF00"/>
                </a:solidFill>
                <a:cs typeface="B Titr" pitchFamily="2" charset="-78"/>
              </a:rPr>
              <a:t>چون</a:t>
            </a:r>
            <a:r>
              <a:rPr lang="fa-IR" sz="2000" dirty="0" smtClean="0">
                <a:solidFill>
                  <a:srgbClr val="FFFF00"/>
                </a:solidFill>
                <a:cs typeface="B Homa" pitchFamily="2" charset="-78"/>
              </a:rPr>
              <a:t> </a:t>
            </a:r>
            <a:endParaRPr lang="en-US" sz="4000" dirty="0" smtClean="0">
              <a:cs typeface="B Homa" pitchFamily="2" charset="-78"/>
            </a:endParaRPr>
          </a:p>
          <a:p>
            <a:pPr algn="ctr" rtl="1"/>
            <a:r>
              <a:rPr lang="fa-IR" sz="4000" dirty="0" smtClean="0">
                <a:cs typeface="B Homa" pitchFamily="2" charset="-78"/>
              </a:rPr>
              <a:t>از بقیه پروژه‌ها عقب مانده بودیم</a:t>
            </a:r>
            <a:endParaRPr lang="en-US" sz="4000" dirty="0" smtClean="0">
              <a:cs typeface="B Homa" pitchFamily="2" charset="-78"/>
            </a:endParaRPr>
          </a:p>
          <a:p>
            <a:pPr algn="ctr" rtl="1"/>
            <a:r>
              <a:rPr lang="fa-IR" sz="9600" dirty="0" smtClean="0">
                <a:solidFill>
                  <a:srgbClr val="FFFF00"/>
                </a:solidFill>
                <a:cs typeface="B Titr" pitchFamily="2" charset="-78"/>
              </a:rPr>
              <a:t>پس</a:t>
            </a:r>
          </a:p>
          <a:p>
            <a:pPr algn="ctr" rtl="1"/>
            <a:r>
              <a:rPr lang="fa-IR" sz="4000" dirty="0" smtClean="0">
                <a:cs typeface="B Homa" pitchFamily="2" charset="-78"/>
              </a:rPr>
              <a:t>بازنگری برآورد زمان و </a:t>
            </a:r>
          </a:p>
          <a:p>
            <a:pPr algn="ctr" rtl="1"/>
            <a:r>
              <a:rPr lang="fa-IR" sz="4000" dirty="0" smtClean="0">
                <a:cs typeface="B Homa" pitchFamily="2" charset="-78"/>
              </a:rPr>
              <a:t>رویه‌های مشخصات </a:t>
            </a:r>
          </a:p>
          <a:p>
            <a:pPr algn="ctr" rtl="1"/>
            <a:r>
              <a:rPr lang="fa-IR" sz="4000" dirty="0" smtClean="0">
                <a:cs typeface="B Homa" pitchFamily="2" charset="-78"/>
              </a:rPr>
              <a:t>یک امر ضروری است</a:t>
            </a:r>
            <a:r>
              <a:rPr lang="fa-IR" sz="4000" dirty="0" smtClean="0"/>
              <a:t>.</a:t>
            </a:r>
            <a:endParaRPr lang="en-US" sz="4000" dirty="0" smtClean="0"/>
          </a:p>
          <a:p>
            <a:pPr algn="ctr" rtl="1"/>
            <a:endParaRPr lang="fa-IR" sz="4000" dirty="0" smtClean="0">
              <a:cs typeface="B Homa" pitchFamily="2" charset="-78"/>
            </a:endParaRPr>
          </a:p>
          <a:p>
            <a:pPr algn="ctr" rtl="1"/>
            <a:endParaRPr lang="en-US" sz="4000" dirty="0">
              <a:cs typeface="B Homa" pitchFamily="2" charset="-78"/>
            </a:endParaRPr>
          </a:p>
        </p:txBody>
      </p:sp>
      <p:sp>
        <p:nvSpPr>
          <p:cNvPr id="19" name="Rectangle 18"/>
          <p:cNvSpPr/>
          <p:nvPr/>
        </p:nvSpPr>
        <p:spPr>
          <a:xfrm>
            <a:off x="7458694" y="1041737"/>
            <a:ext cx="1380506" cy="1015663"/>
          </a:xfrm>
          <a:prstGeom prst="rect">
            <a:avLst/>
          </a:prstGeom>
        </p:spPr>
        <p:txBody>
          <a:bodyPr wrap="none">
            <a:spAutoFit/>
          </a:bodyPr>
          <a:lstStyle/>
          <a:p>
            <a:r>
              <a:rPr lang="fa-IR" sz="6000" dirty="0" smtClean="0">
                <a:solidFill>
                  <a:srgbClr val="00B0F0"/>
                </a:solidFill>
                <a:effectLst>
                  <a:outerShdw blurRad="50800" dist="38100" dir="8100000" algn="tr" rotWithShape="0">
                    <a:prstClr val="black">
                      <a:alpha val="40000"/>
                    </a:prstClr>
                  </a:outerShdw>
                </a:effectLst>
                <a:cs typeface="12   Yagut_shsmrt" pitchFamily="2" charset="-78"/>
              </a:rPr>
              <a:t>مثال</a:t>
            </a:r>
            <a:endParaRPr lang="en-US" sz="6000" dirty="0">
              <a:solidFill>
                <a:srgbClr val="00B0F0"/>
              </a:solidFill>
              <a:effectLst>
                <a:outerShdw blurRad="50800" dist="38100" dir="8100000" algn="tr" rotWithShape="0">
                  <a:prstClr val="black">
                    <a:alpha val="40000"/>
                  </a:prstClr>
                </a:outerShdw>
              </a:effectLst>
              <a:cs typeface="12   Yagut_shsmrt" pitchFamily="2" charset="-78"/>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050" name="Picture 2" descr="E:\minidars works\CarProblems.jpg"/>
          <p:cNvPicPr>
            <a:picLocks noChangeAspect="1" noChangeArrowheads="1"/>
          </p:cNvPicPr>
          <p:nvPr/>
        </p:nvPicPr>
        <p:blipFill>
          <a:blip r:embed="rId3" cstate="print"/>
          <a:srcRect l="1535"/>
          <a:stretch>
            <a:fillRect/>
          </a:stretch>
        </p:blipFill>
        <p:spPr bwMode="auto">
          <a:xfrm>
            <a:off x="2514600" y="1828800"/>
            <a:ext cx="6629401" cy="5029200"/>
          </a:xfrm>
          <a:prstGeom prst="rect">
            <a:avLst/>
          </a:prstGeom>
          <a:noFill/>
        </p:spPr>
      </p:pic>
      <p:sp>
        <p:nvSpPr>
          <p:cNvPr id="8" name="Rectangle 7"/>
          <p:cNvSpPr/>
          <p:nvPr/>
        </p:nvSpPr>
        <p:spPr>
          <a:xfrm>
            <a:off x="7772400" y="0"/>
            <a:ext cx="13716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6172200" y="206514"/>
            <a:ext cx="1356462" cy="707886"/>
          </a:xfrm>
          <a:prstGeom prst="rect">
            <a:avLst/>
          </a:prstGeom>
        </p:spPr>
        <p:txBody>
          <a:bodyPr wrap="none">
            <a:spAutoFit/>
          </a:bodyPr>
          <a:lstStyle/>
          <a:p>
            <a:r>
              <a:rPr lang="fa-IR" sz="4000" dirty="0" smtClean="0">
                <a:solidFill>
                  <a:srgbClr val="FFC000"/>
                </a:solidFill>
                <a:cs typeface="B Titr" pitchFamily="2" charset="-78"/>
              </a:rPr>
              <a:t>مسئله:</a:t>
            </a:r>
            <a:endParaRPr lang="en-US" sz="4000" dirty="0">
              <a:solidFill>
                <a:srgbClr val="FFC000"/>
              </a:solidFill>
              <a:cs typeface="B Titr" pitchFamily="2" charset="-78"/>
            </a:endParaRPr>
          </a:p>
        </p:txBody>
      </p:sp>
      <p:sp>
        <p:nvSpPr>
          <p:cNvPr id="27" name="Rounded Rectangular Callout 26"/>
          <p:cNvSpPr/>
          <p:nvPr/>
        </p:nvSpPr>
        <p:spPr>
          <a:xfrm>
            <a:off x="4953000" y="762000"/>
            <a:ext cx="3733800" cy="1066800"/>
          </a:xfrm>
          <a:prstGeom prst="wedgeRoundRectCallout">
            <a:avLst>
              <a:gd name="adj1" fmla="val -47364"/>
              <a:gd name="adj2" fmla="val 98214"/>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rtl="1"/>
            <a:r>
              <a:rPr lang="fa-IR" sz="3200" dirty="0" smtClean="0">
                <a:solidFill>
                  <a:schemeClr val="tx1">
                    <a:lumMod val="95000"/>
                    <a:lumOff val="5000"/>
                  </a:schemeClr>
                </a:solidFill>
                <a:cs typeface="B Titr" pitchFamily="2" charset="-78"/>
              </a:rPr>
              <a:t>ماشین روشن نمی‌شود</a:t>
            </a:r>
            <a:endParaRPr lang="en-US" sz="3200" dirty="0" smtClean="0">
              <a:solidFill>
                <a:schemeClr val="tx1">
                  <a:lumMod val="95000"/>
                  <a:lumOff val="5000"/>
                </a:schemeClr>
              </a:solidFill>
              <a:cs typeface="B Titr" pitchFamily="2" charset="-78"/>
            </a:endParaRPr>
          </a:p>
        </p:txBody>
      </p:sp>
      <p:grpSp>
        <p:nvGrpSpPr>
          <p:cNvPr id="39" name="Group 38"/>
          <p:cNvGrpSpPr/>
          <p:nvPr/>
        </p:nvGrpSpPr>
        <p:grpSpPr>
          <a:xfrm>
            <a:off x="0" y="5943600"/>
            <a:ext cx="2514600" cy="914400"/>
            <a:chOff x="0" y="5943600"/>
            <a:chExt cx="2514600" cy="914400"/>
          </a:xfrm>
        </p:grpSpPr>
        <p:pic>
          <p:nvPicPr>
            <p:cNvPr id="28" name="Picture 2" descr="E:\minidars works\CarProblems.jpg"/>
            <p:cNvPicPr>
              <a:picLocks noChangeAspect="1" noChangeArrowheads="1"/>
            </p:cNvPicPr>
            <p:nvPr/>
          </p:nvPicPr>
          <p:blipFill>
            <a:blip r:embed="rId3" cstate="print"/>
            <a:srcRect l="1535" t="81818" r="95070"/>
            <a:stretch>
              <a:fillRect/>
            </a:stretch>
          </p:blipFill>
          <p:spPr bwMode="auto">
            <a:xfrm>
              <a:off x="2286000" y="5943600"/>
              <a:ext cx="228600" cy="914400"/>
            </a:xfrm>
            <a:prstGeom prst="rect">
              <a:avLst/>
            </a:prstGeom>
            <a:noFill/>
          </p:spPr>
        </p:pic>
        <p:pic>
          <p:nvPicPr>
            <p:cNvPr id="29" name="Picture 2" descr="E:\minidars works\CarProblems.jpg"/>
            <p:cNvPicPr>
              <a:picLocks noChangeAspect="1" noChangeArrowheads="1"/>
            </p:cNvPicPr>
            <p:nvPr/>
          </p:nvPicPr>
          <p:blipFill>
            <a:blip r:embed="rId3" cstate="print"/>
            <a:srcRect l="1535" t="81818" r="95070"/>
            <a:stretch>
              <a:fillRect/>
            </a:stretch>
          </p:blipFill>
          <p:spPr bwMode="auto">
            <a:xfrm>
              <a:off x="2057400" y="5943600"/>
              <a:ext cx="228600" cy="914400"/>
            </a:xfrm>
            <a:prstGeom prst="rect">
              <a:avLst/>
            </a:prstGeom>
            <a:noFill/>
          </p:spPr>
        </p:pic>
        <p:pic>
          <p:nvPicPr>
            <p:cNvPr id="30" name="Picture 2" descr="E:\minidars works\CarProblems.jpg"/>
            <p:cNvPicPr>
              <a:picLocks noChangeAspect="1" noChangeArrowheads="1"/>
            </p:cNvPicPr>
            <p:nvPr/>
          </p:nvPicPr>
          <p:blipFill>
            <a:blip r:embed="rId3" cstate="print"/>
            <a:srcRect l="1535" t="81818" r="95070"/>
            <a:stretch>
              <a:fillRect/>
            </a:stretch>
          </p:blipFill>
          <p:spPr bwMode="auto">
            <a:xfrm>
              <a:off x="1828800" y="5943600"/>
              <a:ext cx="228600" cy="914400"/>
            </a:xfrm>
            <a:prstGeom prst="rect">
              <a:avLst/>
            </a:prstGeom>
            <a:noFill/>
          </p:spPr>
        </p:pic>
        <p:pic>
          <p:nvPicPr>
            <p:cNvPr id="31" name="Picture 2" descr="E:\minidars works\CarProblems.jpg"/>
            <p:cNvPicPr>
              <a:picLocks noChangeAspect="1" noChangeArrowheads="1"/>
            </p:cNvPicPr>
            <p:nvPr/>
          </p:nvPicPr>
          <p:blipFill>
            <a:blip r:embed="rId3" cstate="print"/>
            <a:srcRect l="1535" t="81818" r="95070"/>
            <a:stretch>
              <a:fillRect/>
            </a:stretch>
          </p:blipFill>
          <p:spPr bwMode="auto">
            <a:xfrm>
              <a:off x="1600200" y="5943600"/>
              <a:ext cx="228600" cy="914400"/>
            </a:xfrm>
            <a:prstGeom prst="rect">
              <a:avLst/>
            </a:prstGeom>
            <a:noFill/>
          </p:spPr>
        </p:pic>
        <p:pic>
          <p:nvPicPr>
            <p:cNvPr id="32" name="Picture 2" descr="E:\minidars works\CarProblems.jpg"/>
            <p:cNvPicPr>
              <a:picLocks noChangeAspect="1" noChangeArrowheads="1"/>
            </p:cNvPicPr>
            <p:nvPr/>
          </p:nvPicPr>
          <p:blipFill>
            <a:blip r:embed="rId3" cstate="print"/>
            <a:srcRect l="1535" t="81818" r="95070"/>
            <a:stretch>
              <a:fillRect/>
            </a:stretch>
          </p:blipFill>
          <p:spPr bwMode="auto">
            <a:xfrm>
              <a:off x="1371600" y="5943600"/>
              <a:ext cx="228600" cy="914400"/>
            </a:xfrm>
            <a:prstGeom prst="rect">
              <a:avLst/>
            </a:prstGeom>
            <a:noFill/>
          </p:spPr>
        </p:pic>
        <p:pic>
          <p:nvPicPr>
            <p:cNvPr id="33" name="Picture 2" descr="E:\minidars works\CarProblems.jpg"/>
            <p:cNvPicPr>
              <a:picLocks noChangeAspect="1" noChangeArrowheads="1"/>
            </p:cNvPicPr>
            <p:nvPr/>
          </p:nvPicPr>
          <p:blipFill>
            <a:blip r:embed="rId3" cstate="print"/>
            <a:srcRect l="1535" t="81818" r="95070"/>
            <a:stretch>
              <a:fillRect/>
            </a:stretch>
          </p:blipFill>
          <p:spPr bwMode="auto">
            <a:xfrm>
              <a:off x="1143000" y="5943600"/>
              <a:ext cx="228600" cy="914400"/>
            </a:xfrm>
            <a:prstGeom prst="rect">
              <a:avLst/>
            </a:prstGeom>
            <a:noFill/>
          </p:spPr>
        </p:pic>
        <p:pic>
          <p:nvPicPr>
            <p:cNvPr id="34" name="Picture 2" descr="E:\minidars works\CarProblems.jpg"/>
            <p:cNvPicPr>
              <a:picLocks noChangeAspect="1" noChangeArrowheads="1"/>
            </p:cNvPicPr>
            <p:nvPr/>
          </p:nvPicPr>
          <p:blipFill>
            <a:blip r:embed="rId3" cstate="print"/>
            <a:srcRect l="1535" t="81818" r="95070"/>
            <a:stretch>
              <a:fillRect/>
            </a:stretch>
          </p:blipFill>
          <p:spPr bwMode="auto">
            <a:xfrm>
              <a:off x="914400" y="5943600"/>
              <a:ext cx="228600" cy="914400"/>
            </a:xfrm>
            <a:prstGeom prst="rect">
              <a:avLst/>
            </a:prstGeom>
            <a:noFill/>
          </p:spPr>
        </p:pic>
        <p:pic>
          <p:nvPicPr>
            <p:cNvPr id="35" name="Picture 2" descr="E:\minidars works\CarProblems.jpg"/>
            <p:cNvPicPr>
              <a:picLocks noChangeAspect="1" noChangeArrowheads="1"/>
            </p:cNvPicPr>
            <p:nvPr/>
          </p:nvPicPr>
          <p:blipFill>
            <a:blip r:embed="rId3" cstate="print"/>
            <a:srcRect l="1535" t="81818" r="95070"/>
            <a:stretch>
              <a:fillRect/>
            </a:stretch>
          </p:blipFill>
          <p:spPr bwMode="auto">
            <a:xfrm>
              <a:off x="685800" y="5943600"/>
              <a:ext cx="228600" cy="914400"/>
            </a:xfrm>
            <a:prstGeom prst="rect">
              <a:avLst/>
            </a:prstGeom>
            <a:noFill/>
          </p:spPr>
        </p:pic>
        <p:pic>
          <p:nvPicPr>
            <p:cNvPr id="36" name="Picture 2" descr="E:\minidars works\CarProblems.jpg"/>
            <p:cNvPicPr>
              <a:picLocks noChangeAspect="1" noChangeArrowheads="1"/>
            </p:cNvPicPr>
            <p:nvPr/>
          </p:nvPicPr>
          <p:blipFill>
            <a:blip r:embed="rId3" cstate="print"/>
            <a:srcRect l="1535" t="81818" r="95070"/>
            <a:stretch>
              <a:fillRect/>
            </a:stretch>
          </p:blipFill>
          <p:spPr bwMode="auto">
            <a:xfrm>
              <a:off x="457200" y="5943600"/>
              <a:ext cx="228600" cy="914400"/>
            </a:xfrm>
            <a:prstGeom prst="rect">
              <a:avLst/>
            </a:prstGeom>
            <a:noFill/>
          </p:spPr>
        </p:pic>
        <p:pic>
          <p:nvPicPr>
            <p:cNvPr id="37" name="Picture 2" descr="E:\minidars works\CarProblems.jpg"/>
            <p:cNvPicPr>
              <a:picLocks noChangeAspect="1" noChangeArrowheads="1"/>
            </p:cNvPicPr>
            <p:nvPr/>
          </p:nvPicPr>
          <p:blipFill>
            <a:blip r:embed="rId3" cstate="print"/>
            <a:srcRect l="1535" t="81818" r="95070"/>
            <a:stretch>
              <a:fillRect/>
            </a:stretch>
          </p:blipFill>
          <p:spPr bwMode="auto">
            <a:xfrm>
              <a:off x="228600" y="5943600"/>
              <a:ext cx="228600" cy="914400"/>
            </a:xfrm>
            <a:prstGeom prst="rect">
              <a:avLst/>
            </a:prstGeom>
            <a:noFill/>
          </p:spPr>
        </p:pic>
        <p:pic>
          <p:nvPicPr>
            <p:cNvPr id="38" name="Picture 2" descr="E:\minidars works\CarProblems.jpg"/>
            <p:cNvPicPr>
              <a:picLocks noChangeAspect="1" noChangeArrowheads="1"/>
            </p:cNvPicPr>
            <p:nvPr/>
          </p:nvPicPr>
          <p:blipFill>
            <a:blip r:embed="rId3" cstate="print"/>
            <a:srcRect l="1535" t="81818" r="95070"/>
            <a:stretch>
              <a:fillRect/>
            </a:stretch>
          </p:blipFill>
          <p:spPr bwMode="auto">
            <a:xfrm>
              <a:off x="0" y="5943600"/>
              <a:ext cx="228600" cy="914400"/>
            </a:xfrm>
            <a:prstGeom prst="rect">
              <a:avLst/>
            </a:prstGeom>
            <a:noFill/>
          </p:spPr>
        </p:pic>
      </p:gr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828035" y="-139216"/>
            <a:ext cx="9451443" cy="6006616"/>
            <a:chOff x="828035" y="-533400"/>
            <a:chExt cx="9451443" cy="6006616"/>
          </a:xfrm>
        </p:grpSpPr>
        <p:sp>
          <p:nvSpPr>
            <p:cNvPr id="4" name="Rectangle 3"/>
            <p:cNvSpPr/>
            <p:nvPr/>
          </p:nvSpPr>
          <p:spPr>
            <a:xfrm rot="21410773">
              <a:off x="6240878" y="2318506"/>
              <a:ext cx="4038600" cy="3154710"/>
            </a:xfrm>
            <a:prstGeom prst="rect">
              <a:avLst/>
            </a:prstGeom>
          </p:spPr>
          <p:txBody>
            <a:bodyPr wrap="square">
              <a:spAutoFit/>
            </a:bodyPr>
            <a:lstStyle/>
            <a:p>
              <a:r>
                <a:rPr lang="fa-IR" sz="19900" dirty="0" smtClean="0">
                  <a:cs typeface="B Titr" pitchFamily="2" charset="-78"/>
                </a:rPr>
                <a:t>5</a:t>
              </a:r>
              <a:endParaRPr lang="en-US" sz="19900" dirty="0">
                <a:cs typeface="B Titr" pitchFamily="2" charset="-78"/>
              </a:endParaRPr>
            </a:p>
          </p:txBody>
        </p:sp>
        <p:sp>
          <p:nvSpPr>
            <p:cNvPr id="5" name="Rectangle 4"/>
            <p:cNvSpPr/>
            <p:nvPr/>
          </p:nvSpPr>
          <p:spPr>
            <a:xfrm>
              <a:off x="1924737" y="609600"/>
              <a:ext cx="5070619" cy="4508927"/>
            </a:xfrm>
            <a:prstGeom prst="rect">
              <a:avLst/>
            </a:prstGeom>
          </p:spPr>
          <p:txBody>
            <a:bodyPr wrap="none">
              <a:spAutoFit/>
            </a:bodyPr>
            <a:lstStyle/>
            <a:p>
              <a:r>
                <a:rPr lang="fa-IR" sz="28700" dirty="0" smtClean="0">
                  <a:solidFill>
                    <a:srgbClr val="FFFF00"/>
                  </a:solidFill>
                  <a:cs typeface="B Titr" pitchFamily="2" charset="-78"/>
                </a:rPr>
                <a:t>چرا</a:t>
              </a:r>
              <a:endParaRPr lang="en-US" sz="28700" dirty="0">
                <a:solidFill>
                  <a:srgbClr val="FFFF00"/>
                </a:solidFill>
                <a:cs typeface="B Titr" pitchFamily="2" charset="-78"/>
              </a:endParaRPr>
            </a:p>
          </p:txBody>
        </p:sp>
        <p:sp>
          <p:nvSpPr>
            <p:cNvPr id="6" name="Rectangle 5"/>
            <p:cNvSpPr/>
            <p:nvPr/>
          </p:nvSpPr>
          <p:spPr>
            <a:xfrm>
              <a:off x="828035" y="-533400"/>
              <a:ext cx="1838965" cy="5386090"/>
            </a:xfrm>
            <a:prstGeom prst="rect">
              <a:avLst/>
            </a:prstGeom>
          </p:spPr>
          <p:txBody>
            <a:bodyPr wrap="none">
              <a:spAutoFit/>
            </a:bodyPr>
            <a:lstStyle/>
            <a:p>
              <a:r>
                <a:rPr lang="fa-IR" sz="34400" smtClean="0">
                  <a:cs typeface="B Zar" pitchFamily="2" charset="-78"/>
                </a:rPr>
                <a:t>؟</a:t>
              </a:r>
              <a:endParaRPr lang="en-US" sz="34400" dirty="0">
                <a:cs typeface="B Zar" pitchFamily="2" charset="-78"/>
              </a:endParaRPr>
            </a:p>
          </p:txBody>
        </p:sp>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050" name="Picture 2" descr="E:\minidars works\CarProblems.jpg"/>
          <p:cNvPicPr>
            <a:picLocks noChangeAspect="1" noChangeArrowheads="1"/>
          </p:cNvPicPr>
          <p:nvPr/>
        </p:nvPicPr>
        <p:blipFill>
          <a:blip r:embed="rId3" cstate="print"/>
          <a:srcRect l="1535"/>
          <a:stretch>
            <a:fillRect/>
          </a:stretch>
        </p:blipFill>
        <p:spPr bwMode="auto">
          <a:xfrm>
            <a:off x="2514600" y="1828800"/>
            <a:ext cx="6629401" cy="5029200"/>
          </a:xfrm>
          <a:prstGeom prst="rect">
            <a:avLst/>
          </a:prstGeom>
          <a:noFill/>
        </p:spPr>
      </p:pic>
      <p:sp>
        <p:nvSpPr>
          <p:cNvPr id="8" name="Rectangle 7"/>
          <p:cNvSpPr/>
          <p:nvPr/>
        </p:nvSpPr>
        <p:spPr>
          <a:xfrm>
            <a:off x="7772400" y="0"/>
            <a:ext cx="13716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ular Callout 8"/>
          <p:cNvSpPr/>
          <p:nvPr/>
        </p:nvSpPr>
        <p:spPr>
          <a:xfrm>
            <a:off x="533400" y="952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grpSp>
        <p:nvGrpSpPr>
          <p:cNvPr id="16" name="Group 15"/>
          <p:cNvGrpSpPr/>
          <p:nvPr/>
        </p:nvGrpSpPr>
        <p:grpSpPr>
          <a:xfrm>
            <a:off x="0" y="5943600"/>
            <a:ext cx="2514600" cy="914400"/>
            <a:chOff x="0" y="5943600"/>
            <a:chExt cx="2514600" cy="914400"/>
          </a:xfrm>
        </p:grpSpPr>
        <p:pic>
          <p:nvPicPr>
            <p:cNvPr id="18" name="Picture 2" descr="E:\minidars works\CarProblems.jpg"/>
            <p:cNvPicPr>
              <a:picLocks noChangeAspect="1" noChangeArrowheads="1"/>
            </p:cNvPicPr>
            <p:nvPr/>
          </p:nvPicPr>
          <p:blipFill>
            <a:blip r:embed="rId3" cstate="print"/>
            <a:srcRect l="1535" t="81818" r="95070"/>
            <a:stretch>
              <a:fillRect/>
            </a:stretch>
          </p:blipFill>
          <p:spPr bwMode="auto">
            <a:xfrm>
              <a:off x="2286000" y="5943600"/>
              <a:ext cx="228600" cy="914400"/>
            </a:xfrm>
            <a:prstGeom prst="rect">
              <a:avLst/>
            </a:prstGeom>
            <a:noFill/>
          </p:spPr>
        </p:pic>
        <p:pic>
          <p:nvPicPr>
            <p:cNvPr id="20" name="Picture 2" descr="E:\minidars works\CarProblems.jpg"/>
            <p:cNvPicPr>
              <a:picLocks noChangeAspect="1" noChangeArrowheads="1"/>
            </p:cNvPicPr>
            <p:nvPr/>
          </p:nvPicPr>
          <p:blipFill>
            <a:blip r:embed="rId3" cstate="print"/>
            <a:srcRect l="1535" t="81818" r="95070"/>
            <a:stretch>
              <a:fillRect/>
            </a:stretch>
          </p:blipFill>
          <p:spPr bwMode="auto">
            <a:xfrm>
              <a:off x="2057400" y="5943600"/>
              <a:ext cx="228600" cy="914400"/>
            </a:xfrm>
            <a:prstGeom prst="rect">
              <a:avLst/>
            </a:prstGeom>
            <a:noFill/>
          </p:spPr>
        </p:pic>
        <p:pic>
          <p:nvPicPr>
            <p:cNvPr id="27" name="Picture 2" descr="E:\minidars works\CarProblems.jpg"/>
            <p:cNvPicPr>
              <a:picLocks noChangeAspect="1" noChangeArrowheads="1"/>
            </p:cNvPicPr>
            <p:nvPr/>
          </p:nvPicPr>
          <p:blipFill>
            <a:blip r:embed="rId3" cstate="print"/>
            <a:srcRect l="1535" t="81818" r="95070"/>
            <a:stretch>
              <a:fillRect/>
            </a:stretch>
          </p:blipFill>
          <p:spPr bwMode="auto">
            <a:xfrm>
              <a:off x="1828800" y="5943600"/>
              <a:ext cx="228600" cy="914400"/>
            </a:xfrm>
            <a:prstGeom prst="rect">
              <a:avLst/>
            </a:prstGeom>
            <a:noFill/>
          </p:spPr>
        </p:pic>
        <p:pic>
          <p:nvPicPr>
            <p:cNvPr id="28" name="Picture 2" descr="E:\minidars works\CarProblems.jpg"/>
            <p:cNvPicPr>
              <a:picLocks noChangeAspect="1" noChangeArrowheads="1"/>
            </p:cNvPicPr>
            <p:nvPr/>
          </p:nvPicPr>
          <p:blipFill>
            <a:blip r:embed="rId3" cstate="print"/>
            <a:srcRect l="1535" t="81818" r="95070"/>
            <a:stretch>
              <a:fillRect/>
            </a:stretch>
          </p:blipFill>
          <p:spPr bwMode="auto">
            <a:xfrm>
              <a:off x="1600200" y="5943600"/>
              <a:ext cx="228600" cy="914400"/>
            </a:xfrm>
            <a:prstGeom prst="rect">
              <a:avLst/>
            </a:prstGeom>
            <a:noFill/>
          </p:spPr>
        </p:pic>
        <p:pic>
          <p:nvPicPr>
            <p:cNvPr id="29" name="Picture 2" descr="E:\minidars works\CarProblems.jpg"/>
            <p:cNvPicPr>
              <a:picLocks noChangeAspect="1" noChangeArrowheads="1"/>
            </p:cNvPicPr>
            <p:nvPr/>
          </p:nvPicPr>
          <p:blipFill>
            <a:blip r:embed="rId3" cstate="print"/>
            <a:srcRect l="1535" t="81818" r="95070"/>
            <a:stretch>
              <a:fillRect/>
            </a:stretch>
          </p:blipFill>
          <p:spPr bwMode="auto">
            <a:xfrm>
              <a:off x="1371600" y="5943600"/>
              <a:ext cx="228600" cy="914400"/>
            </a:xfrm>
            <a:prstGeom prst="rect">
              <a:avLst/>
            </a:prstGeom>
            <a:noFill/>
          </p:spPr>
        </p:pic>
        <p:pic>
          <p:nvPicPr>
            <p:cNvPr id="30" name="Picture 2" descr="E:\minidars works\CarProblems.jpg"/>
            <p:cNvPicPr>
              <a:picLocks noChangeAspect="1" noChangeArrowheads="1"/>
            </p:cNvPicPr>
            <p:nvPr/>
          </p:nvPicPr>
          <p:blipFill>
            <a:blip r:embed="rId3" cstate="print"/>
            <a:srcRect l="1535" t="81818" r="95070"/>
            <a:stretch>
              <a:fillRect/>
            </a:stretch>
          </p:blipFill>
          <p:spPr bwMode="auto">
            <a:xfrm>
              <a:off x="1143000" y="5943600"/>
              <a:ext cx="228600" cy="914400"/>
            </a:xfrm>
            <a:prstGeom prst="rect">
              <a:avLst/>
            </a:prstGeom>
            <a:noFill/>
          </p:spPr>
        </p:pic>
        <p:pic>
          <p:nvPicPr>
            <p:cNvPr id="31" name="Picture 2" descr="E:\minidars works\CarProblems.jpg"/>
            <p:cNvPicPr>
              <a:picLocks noChangeAspect="1" noChangeArrowheads="1"/>
            </p:cNvPicPr>
            <p:nvPr/>
          </p:nvPicPr>
          <p:blipFill>
            <a:blip r:embed="rId3" cstate="print"/>
            <a:srcRect l="1535" t="81818" r="95070"/>
            <a:stretch>
              <a:fillRect/>
            </a:stretch>
          </p:blipFill>
          <p:spPr bwMode="auto">
            <a:xfrm>
              <a:off x="914400" y="5943600"/>
              <a:ext cx="228600" cy="914400"/>
            </a:xfrm>
            <a:prstGeom prst="rect">
              <a:avLst/>
            </a:prstGeom>
            <a:noFill/>
          </p:spPr>
        </p:pic>
        <p:pic>
          <p:nvPicPr>
            <p:cNvPr id="32" name="Picture 2" descr="E:\minidars works\CarProblems.jpg"/>
            <p:cNvPicPr>
              <a:picLocks noChangeAspect="1" noChangeArrowheads="1"/>
            </p:cNvPicPr>
            <p:nvPr/>
          </p:nvPicPr>
          <p:blipFill>
            <a:blip r:embed="rId3" cstate="print"/>
            <a:srcRect l="1535" t="81818" r="95070"/>
            <a:stretch>
              <a:fillRect/>
            </a:stretch>
          </p:blipFill>
          <p:spPr bwMode="auto">
            <a:xfrm>
              <a:off x="685800" y="5943600"/>
              <a:ext cx="228600" cy="914400"/>
            </a:xfrm>
            <a:prstGeom prst="rect">
              <a:avLst/>
            </a:prstGeom>
            <a:noFill/>
          </p:spPr>
        </p:pic>
        <p:pic>
          <p:nvPicPr>
            <p:cNvPr id="33" name="Picture 2" descr="E:\minidars works\CarProblems.jpg"/>
            <p:cNvPicPr>
              <a:picLocks noChangeAspect="1" noChangeArrowheads="1"/>
            </p:cNvPicPr>
            <p:nvPr/>
          </p:nvPicPr>
          <p:blipFill>
            <a:blip r:embed="rId3" cstate="print"/>
            <a:srcRect l="1535" t="81818" r="95070"/>
            <a:stretch>
              <a:fillRect/>
            </a:stretch>
          </p:blipFill>
          <p:spPr bwMode="auto">
            <a:xfrm>
              <a:off x="457200" y="5943600"/>
              <a:ext cx="228600" cy="914400"/>
            </a:xfrm>
            <a:prstGeom prst="rect">
              <a:avLst/>
            </a:prstGeom>
            <a:noFill/>
          </p:spPr>
        </p:pic>
        <p:pic>
          <p:nvPicPr>
            <p:cNvPr id="34" name="Picture 2" descr="E:\minidars works\CarProblems.jpg"/>
            <p:cNvPicPr>
              <a:picLocks noChangeAspect="1" noChangeArrowheads="1"/>
            </p:cNvPicPr>
            <p:nvPr/>
          </p:nvPicPr>
          <p:blipFill>
            <a:blip r:embed="rId3" cstate="print"/>
            <a:srcRect l="1535" t="81818" r="95070"/>
            <a:stretch>
              <a:fillRect/>
            </a:stretch>
          </p:blipFill>
          <p:spPr bwMode="auto">
            <a:xfrm>
              <a:off x="228600" y="5943600"/>
              <a:ext cx="228600" cy="914400"/>
            </a:xfrm>
            <a:prstGeom prst="rect">
              <a:avLst/>
            </a:prstGeom>
            <a:noFill/>
          </p:spPr>
        </p:pic>
        <p:pic>
          <p:nvPicPr>
            <p:cNvPr id="35" name="Picture 2" descr="E:\minidars works\CarProblems.jpg"/>
            <p:cNvPicPr>
              <a:picLocks noChangeAspect="1" noChangeArrowheads="1"/>
            </p:cNvPicPr>
            <p:nvPr/>
          </p:nvPicPr>
          <p:blipFill>
            <a:blip r:embed="rId3" cstate="print"/>
            <a:srcRect l="1535" t="81818" r="95070"/>
            <a:stretch>
              <a:fillRect/>
            </a:stretch>
          </p:blipFill>
          <p:spPr bwMode="auto">
            <a:xfrm>
              <a:off x="0" y="5943600"/>
              <a:ext cx="228600" cy="914400"/>
            </a:xfrm>
            <a:prstGeom prst="rect">
              <a:avLst/>
            </a:prstGeom>
            <a:noFill/>
          </p:spPr>
        </p:pic>
      </p:grpSp>
      <p:sp>
        <p:nvSpPr>
          <p:cNvPr id="36" name="Rectangle 35"/>
          <p:cNvSpPr/>
          <p:nvPr/>
        </p:nvSpPr>
        <p:spPr>
          <a:xfrm>
            <a:off x="6172200" y="206514"/>
            <a:ext cx="1356462" cy="707886"/>
          </a:xfrm>
          <a:prstGeom prst="rect">
            <a:avLst/>
          </a:prstGeom>
        </p:spPr>
        <p:txBody>
          <a:bodyPr wrap="none">
            <a:spAutoFit/>
          </a:bodyPr>
          <a:lstStyle/>
          <a:p>
            <a:r>
              <a:rPr lang="fa-IR" sz="4000" dirty="0" smtClean="0">
                <a:solidFill>
                  <a:srgbClr val="FFC000"/>
                </a:solidFill>
                <a:cs typeface="B Titr" pitchFamily="2" charset="-78"/>
              </a:rPr>
              <a:t>مسئله:</a:t>
            </a:r>
            <a:endParaRPr lang="en-US" sz="4000" dirty="0">
              <a:solidFill>
                <a:srgbClr val="FFC000"/>
              </a:solidFill>
              <a:cs typeface="B Titr" pitchFamily="2" charset="-78"/>
            </a:endParaRPr>
          </a:p>
        </p:txBody>
      </p:sp>
      <p:sp>
        <p:nvSpPr>
          <p:cNvPr id="37" name="Rounded Rectangular Callout 36"/>
          <p:cNvSpPr/>
          <p:nvPr/>
        </p:nvSpPr>
        <p:spPr>
          <a:xfrm>
            <a:off x="4953000" y="762000"/>
            <a:ext cx="3733800" cy="1066800"/>
          </a:xfrm>
          <a:prstGeom prst="wedgeRoundRectCallout">
            <a:avLst>
              <a:gd name="adj1" fmla="val -47364"/>
              <a:gd name="adj2" fmla="val 98214"/>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rtl="1"/>
            <a:r>
              <a:rPr lang="fa-IR" sz="3200" dirty="0" smtClean="0">
                <a:solidFill>
                  <a:schemeClr val="tx1">
                    <a:lumMod val="95000"/>
                    <a:lumOff val="5000"/>
                  </a:schemeClr>
                </a:solidFill>
                <a:cs typeface="B Titr" pitchFamily="2" charset="-78"/>
              </a:rPr>
              <a:t>ماشین روشن نمی‌شود</a:t>
            </a:r>
            <a:endParaRPr lang="en-US" sz="3200" dirty="0" smtClean="0">
              <a:solidFill>
                <a:schemeClr val="tx1">
                  <a:lumMod val="95000"/>
                  <a:lumOff val="5000"/>
                </a:schemeClr>
              </a:solidFill>
              <a:cs typeface="B Titr" pitchFamily="2" charset="-78"/>
            </a:endParaRPr>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050" name="Picture 2" descr="E:\minidars works\CarProblems.jpg"/>
          <p:cNvPicPr>
            <a:picLocks noChangeAspect="1" noChangeArrowheads="1"/>
          </p:cNvPicPr>
          <p:nvPr/>
        </p:nvPicPr>
        <p:blipFill>
          <a:blip r:embed="rId3" cstate="print"/>
          <a:srcRect l="1535"/>
          <a:stretch>
            <a:fillRect/>
          </a:stretch>
        </p:blipFill>
        <p:spPr bwMode="auto">
          <a:xfrm>
            <a:off x="2514600" y="1828800"/>
            <a:ext cx="6629401" cy="5029200"/>
          </a:xfrm>
          <a:prstGeom prst="rect">
            <a:avLst/>
          </a:prstGeom>
          <a:noFill/>
        </p:spPr>
      </p:pic>
      <p:sp>
        <p:nvSpPr>
          <p:cNvPr id="8" name="Rectangle 7"/>
          <p:cNvSpPr/>
          <p:nvPr/>
        </p:nvSpPr>
        <p:spPr>
          <a:xfrm>
            <a:off x="7772400" y="0"/>
            <a:ext cx="13716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ular Callout 8"/>
          <p:cNvSpPr/>
          <p:nvPr/>
        </p:nvSpPr>
        <p:spPr>
          <a:xfrm>
            <a:off x="533400" y="952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15" name="Rectangular Callout 14"/>
          <p:cNvSpPr/>
          <p:nvPr/>
        </p:nvSpPr>
        <p:spPr>
          <a:xfrm>
            <a:off x="533400" y="590550"/>
            <a:ext cx="2743200" cy="533400"/>
          </a:xfrm>
          <a:prstGeom prst="wedgeRectCallout">
            <a:avLst>
              <a:gd name="adj1" fmla="val 98112"/>
              <a:gd name="adj2" fmla="val 238095"/>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شارژ باتری تمام شده</a:t>
            </a:r>
            <a:endParaRPr lang="en-US" sz="2400" dirty="0">
              <a:solidFill>
                <a:schemeClr val="tx1"/>
              </a:solidFill>
              <a:cs typeface="B Homa" pitchFamily="2" charset="-78"/>
            </a:endParaRPr>
          </a:p>
        </p:txBody>
      </p:sp>
      <p:sp>
        <p:nvSpPr>
          <p:cNvPr id="20" name="Rectangle 19"/>
          <p:cNvSpPr/>
          <p:nvPr/>
        </p:nvSpPr>
        <p:spPr>
          <a:xfrm>
            <a:off x="6172200" y="206514"/>
            <a:ext cx="1356462" cy="707886"/>
          </a:xfrm>
          <a:prstGeom prst="rect">
            <a:avLst/>
          </a:prstGeom>
        </p:spPr>
        <p:txBody>
          <a:bodyPr wrap="none">
            <a:spAutoFit/>
          </a:bodyPr>
          <a:lstStyle/>
          <a:p>
            <a:r>
              <a:rPr lang="fa-IR" sz="4000" dirty="0" smtClean="0">
                <a:solidFill>
                  <a:srgbClr val="FFC000"/>
                </a:solidFill>
                <a:cs typeface="B Titr" pitchFamily="2" charset="-78"/>
              </a:rPr>
              <a:t>مسئله:</a:t>
            </a:r>
            <a:endParaRPr lang="en-US" sz="4000" dirty="0">
              <a:solidFill>
                <a:srgbClr val="FFC000"/>
              </a:solidFill>
              <a:cs typeface="B Titr" pitchFamily="2" charset="-78"/>
            </a:endParaRPr>
          </a:p>
        </p:txBody>
      </p:sp>
      <p:sp>
        <p:nvSpPr>
          <p:cNvPr id="27" name="Rounded Rectangular Callout 26"/>
          <p:cNvSpPr/>
          <p:nvPr/>
        </p:nvSpPr>
        <p:spPr>
          <a:xfrm>
            <a:off x="4953000" y="762000"/>
            <a:ext cx="3733800" cy="1066800"/>
          </a:xfrm>
          <a:prstGeom prst="wedgeRoundRectCallout">
            <a:avLst>
              <a:gd name="adj1" fmla="val -47364"/>
              <a:gd name="adj2" fmla="val 98214"/>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rtl="1"/>
            <a:r>
              <a:rPr lang="fa-IR" sz="3200" dirty="0" smtClean="0">
                <a:solidFill>
                  <a:schemeClr val="tx1">
                    <a:lumMod val="95000"/>
                    <a:lumOff val="5000"/>
                  </a:schemeClr>
                </a:solidFill>
                <a:cs typeface="B Titr" pitchFamily="2" charset="-78"/>
              </a:rPr>
              <a:t>ماشین روشن نمی‌شود</a:t>
            </a:r>
            <a:endParaRPr lang="en-US" sz="3200" dirty="0" smtClean="0">
              <a:solidFill>
                <a:schemeClr val="tx1">
                  <a:lumMod val="95000"/>
                  <a:lumOff val="5000"/>
                </a:schemeClr>
              </a:solidFill>
              <a:cs typeface="B Titr" pitchFamily="2" charset="-78"/>
            </a:endParaRPr>
          </a:p>
        </p:txBody>
      </p:sp>
      <p:grpSp>
        <p:nvGrpSpPr>
          <p:cNvPr id="28" name="Group 27"/>
          <p:cNvGrpSpPr/>
          <p:nvPr/>
        </p:nvGrpSpPr>
        <p:grpSpPr>
          <a:xfrm>
            <a:off x="0" y="5943600"/>
            <a:ext cx="2514600" cy="914400"/>
            <a:chOff x="0" y="5943600"/>
            <a:chExt cx="2514600" cy="914400"/>
          </a:xfrm>
        </p:grpSpPr>
        <p:pic>
          <p:nvPicPr>
            <p:cNvPr id="29" name="Picture 2" descr="E:\minidars works\CarProblems.jpg"/>
            <p:cNvPicPr>
              <a:picLocks noChangeAspect="1" noChangeArrowheads="1"/>
            </p:cNvPicPr>
            <p:nvPr/>
          </p:nvPicPr>
          <p:blipFill>
            <a:blip r:embed="rId3" cstate="print"/>
            <a:srcRect l="1535" t="81818" r="95070"/>
            <a:stretch>
              <a:fillRect/>
            </a:stretch>
          </p:blipFill>
          <p:spPr bwMode="auto">
            <a:xfrm>
              <a:off x="2286000" y="5943600"/>
              <a:ext cx="228600" cy="914400"/>
            </a:xfrm>
            <a:prstGeom prst="rect">
              <a:avLst/>
            </a:prstGeom>
            <a:noFill/>
          </p:spPr>
        </p:pic>
        <p:pic>
          <p:nvPicPr>
            <p:cNvPr id="30" name="Picture 2" descr="E:\minidars works\CarProblems.jpg"/>
            <p:cNvPicPr>
              <a:picLocks noChangeAspect="1" noChangeArrowheads="1"/>
            </p:cNvPicPr>
            <p:nvPr/>
          </p:nvPicPr>
          <p:blipFill>
            <a:blip r:embed="rId3" cstate="print"/>
            <a:srcRect l="1535" t="81818" r="95070"/>
            <a:stretch>
              <a:fillRect/>
            </a:stretch>
          </p:blipFill>
          <p:spPr bwMode="auto">
            <a:xfrm>
              <a:off x="2057400" y="5943600"/>
              <a:ext cx="228600" cy="914400"/>
            </a:xfrm>
            <a:prstGeom prst="rect">
              <a:avLst/>
            </a:prstGeom>
            <a:noFill/>
          </p:spPr>
        </p:pic>
        <p:pic>
          <p:nvPicPr>
            <p:cNvPr id="31" name="Picture 2" descr="E:\minidars works\CarProblems.jpg"/>
            <p:cNvPicPr>
              <a:picLocks noChangeAspect="1" noChangeArrowheads="1"/>
            </p:cNvPicPr>
            <p:nvPr/>
          </p:nvPicPr>
          <p:blipFill>
            <a:blip r:embed="rId3" cstate="print"/>
            <a:srcRect l="1535" t="81818" r="95070"/>
            <a:stretch>
              <a:fillRect/>
            </a:stretch>
          </p:blipFill>
          <p:spPr bwMode="auto">
            <a:xfrm>
              <a:off x="1828800" y="5943600"/>
              <a:ext cx="228600" cy="914400"/>
            </a:xfrm>
            <a:prstGeom prst="rect">
              <a:avLst/>
            </a:prstGeom>
            <a:noFill/>
          </p:spPr>
        </p:pic>
        <p:pic>
          <p:nvPicPr>
            <p:cNvPr id="32" name="Picture 2" descr="E:\minidars works\CarProblems.jpg"/>
            <p:cNvPicPr>
              <a:picLocks noChangeAspect="1" noChangeArrowheads="1"/>
            </p:cNvPicPr>
            <p:nvPr/>
          </p:nvPicPr>
          <p:blipFill>
            <a:blip r:embed="rId3" cstate="print"/>
            <a:srcRect l="1535" t="81818" r="95070"/>
            <a:stretch>
              <a:fillRect/>
            </a:stretch>
          </p:blipFill>
          <p:spPr bwMode="auto">
            <a:xfrm>
              <a:off x="1600200" y="5943600"/>
              <a:ext cx="228600" cy="914400"/>
            </a:xfrm>
            <a:prstGeom prst="rect">
              <a:avLst/>
            </a:prstGeom>
            <a:noFill/>
          </p:spPr>
        </p:pic>
        <p:pic>
          <p:nvPicPr>
            <p:cNvPr id="33" name="Picture 2" descr="E:\minidars works\CarProblems.jpg"/>
            <p:cNvPicPr>
              <a:picLocks noChangeAspect="1" noChangeArrowheads="1"/>
            </p:cNvPicPr>
            <p:nvPr/>
          </p:nvPicPr>
          <p:blipFill>
            <a:blip r:embed="rId3" cstate="print"/>
            <a:srcRect l="1535" t="81818" r="95070"/>
            <a:stretch>
              <a:fillRect/>
            </a:stretch>
          </p:blipFill>
          <p:spPr bwMode="auto">
            <a:xfrm>
              <a:off x="1371600" y="5943600"/>
              <a:ext cx="228600" cy="914400"/>
            </a:xfrm>
            <a:prstGeom prst="rect">
              <a:avLst/>
            </a:prstGeom>
            <a:noFill/>
          </p:spPr>
        </p:pic>
        <p:pic>
          <p:nvPicPr>
            <p:cNvPr id="34" name="Picture 2" descr="E:\minidars works\CarProblems.jpg"/>
            <p:cNvPicPr>
              <a:picLocks noChangeAspect="1" noChangeArrowheads="1"/>
            </p:cNvPicPr>
            <p:nvPr/>
          </p:nvPicPr>
          <p:blipFill>
            <a:blip r:embed="rId3" cstate="print"/>
            <a:srcRect l="1535" t="81818" r="95070"/>
            <a:stretch>
              <a:fillRect/>
            </a:stretch>
          </p:blipFill>
          <p:spPr bwMode="auto">
            <a:xfrm>
              <a:off x="1143000" y="5943600"/>
              <a:ext cx="228600" cy="914400"/>
            </a:xfrm>
            <a:prstGeom prst="rect">
              <a:avLst/>
            </a:prstGeom>
            <a:noFill/>
          </p:spPr>
        </p:pic>
        <p:pic>
          <p:nvPicPr>
            <p:cNvPr id="35" name="Picture 2" descr="E:\minidars works\CarProblems.jpg"/>
            <p:cNvPicPr>
              <a:picLocks noChangeAspect="1" noChangeArrowheads="1"/>
            </p:cNvPicPr>
            <p:nvPr/>
          </p:nvPicPr>
          <p:blipFill>
            <a:blip r:embed="rId3" cstate="print"/>
            <a:srcRect l="1535" t="81818" r="95070"/>
            <a:stretch>
              <a:fillRect/>
            </a:stretch>
          </p:blipFill>
          <p:spPr bwMode="auto">
            <a:xfrm>
              <a:off x="914400" y="5943600"/>
              <a:ext cx="228600" cy="914400"/>
            </a:xfrm>
            <a:prstGeom prst="rect">
              <a:avLst/>
            </a:prstGeom>
            <a:noFill/>
          </p:spPr>
        </p:pic>
        <p:pic>
          <p:nvPicPr>
            <p:cNvPr id="36" name="Picture 2" descr="E:\minidars works\CarProblems.jpg"/>
            <p:cNvPicPr>
              <a:picLocks noChangeAspect="1" noChangeArrowheads="1"/>
            </p:cNvPicPr>
            <p:nvPr/>
          </p:nvPicPr>
          <p:blipFill>
            <a:blip r:embed="rId3" cstate="print"/>
            <a:srcRect l="1535" t="81818" r="95070"/>
            <a:stretch>
              <a:fillRect/>
            </a:stretch>
          </p:blipFill>
          <p:spPr bwMode="auto">
            <a:xfrm>
              <a:off x="685800" y="5943600"/>
              <a:ext cx="228600" cy="914400"/>
            </a:xfrm>
            <a:prstGeom prst="rect">
              <a:avLst/>
            </a:prstGeom>
            <a:noFill/>
          </p:spPr>
        </p:pic>
        <p:pic>
          <p:nvPicPr>
            <p:cNvPr id="37" name="Picture 2" descr="E:\minidars works\CarProblems.jpg"/>
            <p:cNvPicPr>
              <a:picLocks noChangeAspect="1" noChangeArrowheads="1"/>
            </p:cNvPicPr>
            <p:nvPr/>
          </p:nvPicPr>
          <p:blipFill>
            <a:blip r:embed="rId3" cstate="print"/>
            <a:srcRect l="1535" t="81818" r="95070"/>
            <a:stretch>
              <a:fillRect/>
            </a:stretch>
          </p:blipFill>
          <p:spPr bwMode="auto">
            <a:xfrm>
              <a:off x="457200" y="5943600"/>
              <a:ext cx="228600" cy="914400"/>
            </a:xfrm>
            <a:prstGeom prst="rect">
              <a:avLst/>
            </a:prstGeom>
            <a:noFill/>
          </p:spPr>
        </p:pic>
        <p:pic>
          <p:nvPicPr>
            <p:cNvPr id="38" name="Picture 2" descr="E:\minidars works\CarProblems.jpg"/>
            <p:cNvPicPr>
              <a:picLocks noChangeAspect="1" noChangeArrowheads="1"/>
            </p:cNvPicPr>
            <p:nvPr/>
          </p:nvPicPr>
          <p:blipFill>
            <a:blip r:embed="rId3" cstate="print"/>
            <a:srcRect l="1535" t="81818" r="95070"/>
            <a:stretch>
              <a:fillRect/>
            </a:stretch>
          </p:blipFill>
          <p:spPr bwMode="auto">
            <a:xfrm>
              <a:off x="228600" y="5943600"/>
              <a:ext cx="228600" cy="914400"/>
            </a:xfrm>
            <a:prstGeom prst="rect">
              <a:avLst/>
            </a:prstGeom>
            <a:noFill/>
          </p:spPr>
        </p:pic>
        <p:pic>
          <p:nvPicPr>
            <p:cNvPr id="39" name="Picture 2" descr="E:\minidars works\CarProblems.jpg"/>
            <p:cNvPicPr>
              <a:picLocks noChangeAspect="1" noChangeArrowheads="1"/>
            </p:cNvPicPr>
            <p:nvPr/>
          </p:nvPicPr>
          <p:blipFill>
            <a:blip r:embed="rId3" cstate="print"/>
            <a:srcRect l="1535" t="81818" r="95070"/>
            <a:stretch>
              <a:fillRect/>
            </a:stretch>
          </p:blipFill>
          <p:spPr bwMode="auto">
            <a:xfrm>
              <a:off x="0" y="5943600"/>
              <a:ext cx="228600" cy="914400"/>
            </a:xfrm>
            <a:prstGeom prst="rect">
              <a:avLst/>
            </a:prstGeom>
            <a:noFill/>
          </p:spPr>
        </p:pic>
      </p:gr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050" name="Picture 2" descr="E:\minidars works\CarProblems.jpg"/>
          <p:cNvPicPr>
            <a:picLocks noChangeAspect="1" noChangeArrowheads="1"/>
          </p:cNvPicPr>
          <p:nvPr/>
        </p:nvPicPr>
        <p:blipFill>
          <a:blip r:embed="rId3" cstate="print"/>
          <a:srcRect l="1535"/>
          <a:stretch>
            <a:fillRect/>
          </a:stretch>
        </p:blipFill>
        <p:spPr bwMode="auto">
          <a:xfrm>
            <a:off x="2514600" y="1828800"/>
            <a:ext cx="6629401" cy="5029200"/>
          </a:xfrm>
          <a:prstGeom prst="rect">
            <a:avLst/>
          </a:prstGeom>
          <a:noFill/>
        </p:spPr>
      </p:pic>
      <p:sp>
        <p:nvSpPr>
          <p:cNvPr id="8" name="Rectangle 7"/>
          <p:cNvSpPr/>
          <p:nvPr/>
        </p:nvSpPr>
        <p:spPr>
          <a:xfrm>
            <a:off x="7772400" y="0"/>
            <a:ext cx="13716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ular Callout 8"/>
          <p:cNvSpPr/>
          <p:nvPr/>
        </p:nvSpPr>
        <p:spPr>
          <a:xfrm>
            <a:off x="533400" y="952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15" name="Rectangular Callout 14"/>
          <p:cNvSpPr/>
          <p:nvPr/>
        </p:nvSpPr>
        <p:spPr>
          <a:xfrm>
            <a:off x="533400" y="590550"/>
            <a:ext cx="2743200" cy="533400"/>
          </a:xfrm>
          <a:prstGeom prst="wedgeRectCallout">
            <a:avLst>
              <a:gd name="adj1" fmla="val 98112"/>
              <a:gd name="adj2" fmla="val 238095"/>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شارژ باتری تمام شده</a:t>
            </a:r>
            <a:endParaRPr lang="en-US" sz="2400" dirty="0">
              <a:solidFill>
                <a:schemeClr val="tx1"/>
              </a:solidFill>
              <a:cs typeface="B Homa" pitchFamily="2" charset="-78"/>
            </a:endParaRPr>
          </a:p>
        </p:txBody>
      </p:sp>
      <p:sp>
        <p:nvSpPr>
          <p:cNvPr id="22" name="Rectangular Callout 21"/>
          <p:cNvSpPr/>
          <p:nvPr/>
        </p:nvSpPr>
        <p:spPr>
          <a:xfrm>
            <a:off x="533400" y="11620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16" name="Rectangle 15"/>
          <p:cNvSpPr/>
          <p:nvPr/>
        </p:nvSpPr>
        <p:spPr>
          <a:xfrm>
            <a:off x="6172200" y="206514"/>
            <a:ext cx="1356462" cy="707886"/>
          </a:xfrm>
          <a:prstGeom prst="rect">
            <a:avLst/>
          </a:prstGeom>
        </p:spPr>
        <p:txBody>
          <a:bodyPr wrap="none">
            <a:spAutoFit/>
          </a:bodyPr>
          <a:lstStyle/>
          <a:p>
            <a:r>
              <a:rPr lang="fa-IR" sz="4000" dirty="0" smtClean="0">
                <a:solidFill>
                  <a:srgbClr val="FFC000"/>
                </a:solidFill>
                <a:cs typeface="B Titr" pitchFamily="2" charset="-78"/>
              </a:rPr>
              <a:t>مسئله:</a:t>
            </a:r>
            <a:endParaRPr lang="en-US" sz="4000" dirty="0">
              <a:solidFill>
                <a:srgbClr val="FFC000"/>
              </a:solidFill>
              <a:cs typeface="B Titr" pitchFamily="2" charset="-78"/>
            </a:endParaRPr>
          </a:p>
        </p:txBody>
      </p:sp>
      <p:sp>
        <p:nvSpPr>
          <p:cNvPr id="18" name="Rounded Rectangular Callout 17"/>
          <p:cNvSpPr/>
          <p:nvPr/>
        </p:nvSpPr>
        <p:spPr>
          <a:xfrm>
            <a:off x="4953000" y="762000"/>
            <a:ext cx="3733800" cy="1066800"/>
          </a:xfrm>
          <a:prstGeom prst="wedgeRoundRectCallout">
            <a:avLst>
              <a:gd name="adj1" fmla="val -47364"/>
              <a:gd name="adj2" fmla="val 98214"/>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rtl="1"/>
            <a:r>
              <a:rPr lang="fa-IR" sz="3200" dirty="0" smtClean="0">
                <a:solidFill>
                  <a:schemeClr val="tx1">
                    <a:lumMod val="95000"/>
                    <a:lumOff val="5000"/>
                  </a:schemeClr>
                </a:solidFill>
                <a:cs typeface="B Titr" pitchFamily="2" charset="-78"/>
              </a:rPr>
              <a:t>ماشین روشن نمی‌شود</a:t>
            </a:r>
            <a:endParaRPr lang="en-US" sz="3200" dirty="0" smtClean="0">
              <a:solidFill>
                <a:schemeClr val="tx1">
                  <a:lumMod val="95000"/>
                  <a:lumOff val="5000"/>
                </a:schemeClr>
              </a:solidFill>
              <a:cs typeface="B Titr" pitchFamily="2" charset="-78"/>
            </a:endParaRPr>
          </a:p>
        </p:txBody>
      </p:sp>
      <p:grpSp>
        <p:nvGrpSpPr>
          <p:cNvPr id="20" name="Group 19"/>
          <p:cNvGrpSpPr/>
          <p:nvPr/>
        </p:nvGrpSpPr>
        <p:grpSpPr>
          <a:xfrm>
            <a:off x="0" y="5943600"/>
            <a:ext cx="2514600" cy="914400"/>
            <a:chOff x="0" y="5943600"/>
            <a:chExt cx="2514600" cy="914400"/>
          </a:xfrm>
        </p:grpSpPr>
        <p:pic>
          <p:nvPicPr>
            <p:cNvPr id="27" name="Picture 2" descr="E:\minidars works\CarProblems.jpg"/>
            <p:cNvPicPr>
              <a:picLocks noChangeAspect="1" noChangeArrowheads="1"/>
            </p:cNvPicPr>
            <p:nvPr/>
          </p:nvPicPr>
          <p:blipFill>
            <a:blip r:embed="rId3" cstate="print"/>
            <a:srcRect l="1535" t="81818" r="95070"/>
            <a:stretch>
              <a:fillRect/>
            </a:stretch>
          </p:blipFill>
          <p:spPr bwMode="auto">
            <a:xfrm>
              <a:off x="2286000" y="5943600"/>
              <a:ext cx="228600" cy="914400"/>
            </a:xfrm>
            <a:prstGeom prst="rect">
              <a:avLst/>
            </a:prstGeom>
            <a:noFill/>
          </p:spPr>
        </p:pic>
        <p:pic>
          <p:nvPicPr>
            <p:cNvPr id="28" name="Picture 2" descr="E:\minidars works\CarProblems.jpg"/>
            <p:cNvPicPr>
              <a:picLocks noChangeAspect="1" noChangeArrowheads="1"/>
            </p:cNvPicPr>
            <p:nvPr/>
          </p:nvPicPr>
          <p:blipFill>
            <a:blip r:embed="rId3" cstate="print"/>
            <a:srcRect l="1535" t="81818" r="95070"/>
            <a:stretch>
              <a:fillRect/>
            </a:stretch>
          </p:blipFill>
          <p:spPr bwMode="auto">
            <a:xfrm>
              <a:off x="2057400" y="5943600"/>
              <a:ext cx="228600" cy="914400"/>
            </a:xfrm>
            <a:prstGeom prst="rect">
              <a:avLst/>
            </a:prstGeom>
            <a:noFill/>
          </p:spPr>
        </p:pic>
        <p:pic>
          <p:nvPicPr>
            <p:cNvPr id="29" name="Picture 2" descr="E:\minidars works\CarProblems.jpg"/>
            <p:cNvPicPr>
              <a:picLocks noChangeAspect="1" noChangeArrowheads="1"/>
            </p:cNvPicPr>
            <p:nvPr/>
          </p:nvPicPr>
          <p:blipFill>
            <a:blip r:embed="rId3" cstate="print"/>
            <a:srcRect l="1535" t="81818" r="95070"/>
            <a:stretch>
              <a:fillRect/>
            </a:stretch>
          </p:blipFill>
          <p:spPr bwMode="auto">
            <a:xfrm>
              <a:off x="1828800" y="5943600"/>
              <a:ext cx="228600" cy="914400"/>
            </a:xfrm>
            <a:prstGeom prst="rect">
              <a:avLst/>
            </a:prstGeom>
            <a:noFill/>
          </p:spPr>
        </p:pic>
        <p:pic>
          <p:nvPicPr>
            <p:cNvPr id="30" name="Picture 2" descr="E:\minidars works\CarProblems.jpg"/>
            <p:cNvPicPr>
              <a:picLocks noChangeAspect="1" noChangeArrowheads="1"/>
            </p:cNvPicPr>
            <p:nvPr/>
          </p:nvPicPr>
          <p:blipFill>
            <a:blip r:embed="rId3" cstate="print"/>
            <a:srcRect l="1535" t="81818" r="95070"/>
            <a:stretch>
              <a:fillRect/>
            </a:stretch>
          </p:blipFill>
          <p:spPr bwMode="auto">
            <a:xfrm>
              <a:off x="1600200" y="5943600"/>
              <a:ext cx="228600" cy="914400"/>
            </a:xfrm>
            <a:prstGeom prst="rect">
              <a:avLst/>
            </a:prstGeom>
            <a:noFill/>
          </p:spPr>
        </p:pic>
        <p:pic>
          <p:nvPicPr>
            <p:cNvPr id="31" name="Picture 2" descr="E:\minidars works\CarProblems.jpg"/>
            <p:cNvPicPr>
              <a:picLocks noChangeAspect="1" noChangeArrowheads="1"/>
            </p:cNvPicPr>
            <p:nvPr/>
          </p:nvPicPr>
          <p:blipFill>
            <a:blip r:embed="rId3" cstate="print"/>
            <a:srcRect l="1535" t="81818" r="95070"/>
            <a:stretch>
              <a:fillRect/>
            </a:stretch>
          </p:blipFill>
          <p:spPr bwMode="auto">
            <a:xfrm>
              <a:off x="1371600" y="5943600"/>
              <a:ext cx="228600" cy="914400"/>
            </a:xfrm>
            <a:prstGeom prst="rect">
              <a:avLst/>
            </a:prstGeom>
            <a:noFill/>
          </p:spPr>
        </p:pic>
        <p:pic>
          <p:nvPicPr>
            <p:cNvPr id="32" name="Picture 2" descr="E:\minidars works\CarProblems.jpg"/>
            <p:cNvPicPr>
              <a:picLocks noChangeAspect="1" noChangeArrowheads="1"/>
            </p:cNvPicPr>
            <p:nvPr/>
          </p:nvPicPr>
          <p:blipFill>
            <a:blip r:embed="rId3" cstate="print"/>
            <a:srcRect l="1535" t="81818" r="95070"/>
            <a:stretch>
              <a:fillRect/>
            </a:stretch>
          </p:blipFill>
          <p:spPr bwMode="auto">
            <a:xfrm>
              <a:off x="1143000" y="5943600"/>
              <a:ext cx="228600" cy="914400"/>
            </a:xfrm>
            <a:prstGeom prst="rect">
              <a:avLst/>
            </a:prstGeom>
            <a:noFill/>
          </p:spPr>
        </p:pic>
        <p:pic>
          <p:nvPicPr>
            <p:cNvPr id="33" name="Picture 2" descr="E:\minidars works\CarProblems.jpg"/>
            <p:cNvPicPr>
              <a:picLocks noChangeAspect="1" noChangeArrowheads="1"/>
            </p:cNvPicPr>
            <p:nvPr/>
          </p:nvPicPr>
          <p:blipFill>
            <a:blip r:embed="rId3" cstate="print"/>
            <a:srcRect l="1535" t="81818" r="95070"/>
            <a:stretch>
              <a:fillRect/>
            </a:stretch>
          </p:blipFill>
          <p:spPr bwMode="auto">
            <a:xfrm>
              <a:off x="914400" y="5943600"/>
              <a:ext cx="228600" cy="914400"/>
            </a:xfrm>
            <a:prstGeom prst="rect">
              <a:avLst/>
            </a:prstGeom>
            <a:noFill/>
          </p:spPr>
        </p:pic>
        <p:pic>
          <p:nvPicPr>
            <p:cNvPr id="34" name="Picture 2" descr="E:\minidars works\CarProblems.jpg"/>
            <p:cNvPicPr>
              <a:picLocks noChangeAspect="1" noChangeArrowheads="1"/>
            </p:cNvPicPr>
            <p:nvPr/>
          </p:nvPicPr>
          <p:blipFill>
            <a:blip r:embed="rId3" cstate="print"/>
            <a:srcRect l="1535" t="81818" r="95070"/>
            <a:stretch>
              <a:fillRect/>
            </a:stretch>
          </p:blipFill>
          <p:spPr bwMode="auto">
            <a:xfrm>
              <a:off x="685800" y="5943600"/>
              <a:ext cx="228600" cy="914400"/>
            </a:xfrm>
            <a:prstGeom prst="rect">
              <a:avLst/>
            </a:prstGeom>
            <a:noFill/>
          </p:spPr>
        </p:pic>
        <p:pic>
          <p:nvPicPr>
            <p:cNvPr id="35" name="Picture 2" descr="E:\minidars works\CarProblems.jpg"/>
            <p:cNvPicPr>
              <a:picLocks noChangeAspect="1" noChangeArrowheads="1"/>
            </p:cNvPicPr>
            <p:nvPr/>
          </p:nvPicPr>
          <p:blipFill>
            <a:blip r:embed="rId3" cstate="print"/>
            <a:srcRect l="1535" t="81818" r="95070"/>
            <a:stretch>
              <a:fillRect/>
            </a:stretch>
          </p:blipFill>
          <p:spPr bwMode="auto">
            <a:xfrm>
              <a:off x="457200" y="5943600"/>
              <a:ext cx="228600" cy="914400"/>
            </a:xfrm>
            <a:prstGeom prst="rect">
              <a:avLst/>
            </a:prstGeom>
            <a:noFill/>
          </p:spPr>
        </p:pic>
        <p:pic>
          <p:nvPicPr>
            <p:cNvPr id="36" name="Picture 2" descr="E:\minidars works\CarProblems.jpg"/>
            <p:cNvPicPr>
              <a:picLocks noChangeAspect="1" noChangeArrowheads="1"/>
            </p:cNvPicPr>
            <p:nvPr/>
          </p:nvPicPr>
          <p:blipFill>
            <a:blip r:embed="rId3" cstate="print"/>
            <a:srcRect l="1535" t="81818" r="95070"/>
            <a:stretch>
              <a:fillRect/>
            </a:stretch>
          </p:blipFill>
          <p:spPr bwMode="auto">
            <a:xfrm>
              <a:off x="228600" y="5943600"/>
              <a:ext cx="228600" cy="914400"/>
            </a:xfrm>
            <a:prstGeom prst="rect">
              <a:avLst/>
            </a:prstGeom>
            <a:noFill/>
          </p:spPr>
        </p:pic>
        <p:pic>
          <p:nvPicPr>
            <p:cNvPr id="37" name="Picture 2" descr="E:\minidars works\CarProblems.jpg"/>
            <p:cNvPicPr>
              <a:picLocks noChangeAspect="1" noChangeArrowheads="1"/>
            </p:cNvPicPr>
            <p:nvPr/>
          </p:nvPicPr>
          <p:blipFill>
            <a:blip r:embed="rId3" cstate="print"/>
            <a:srcRect l="1535" t="81818" r="95070"/>
            <a:stretch>
              <a:fillRect/>
            </a:stretch>
          </p:blipFill>
          <p:spPr bwMode="auto">
            <a:xfrm>
              <a:off x="0" y="5943600"/>
              <a:ext cx="228600" cy="914400"/>
            </a:xfrm>
            <a:prstGeom prst="rect">
              <a:avLst/>
            </a:prstGeom>
            <a:noFill/>
          </p:spPr>
        </p:pic>
      </p:gr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050" name="Picture 2" descr="E:\minidars works\CarProblems.jpg"/>
          <p:cNvPicPr>
            <a:picLocks noChangeAspect="1" noChangeArrowheads="1"/>
          </p:cNvPicPr>
          <p:nvPr/>
        </p:nvPicPr>
        <p:blipFill>
          <a:blip r:embed="rId3" cstate="print"/>
          <a:srcRect l="1535"/>
          <a:stretch>
            <a:fillRect/>
          </a:stretch>
        </p:blipFill>
        <p:spPr bwMode="auto">
          <a:xfrm>
            <a:off x="2514600" y="1828800"/>
            <a:ext cx="6629401" cy="5029200"/>
          </a:xfrm>
          <a:prstGeom prst="rect">
            <a:avLst/>
          </a:prstGeom>
          <a:noFill/>
        </p:spPr>
      </p:pic>
      <p:sp>
        <p:nvSpPr>
          <p:cNvPr id="8" name="Rectangle 7"/>
          <p:cNvSpPr/>
          <p:nvPr/>
        </p:nvSpPr>
        <p:spPr>
          <a:xfrm>
            <a:off x="7772400" y="0"/>
            <a:ext cx="13716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ular Callout 8"/>
          <p:cNvSpPr/>
          <p:nvPr/>
        </p:nvSpPr>
        <p:spPr>
          <a:xfrm>
            <a:off x="533400" y="952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15" name="Rectangular Callout 14"/>
          <p:cNvSpPr/>
          <p:nvPr/>
        </p:nvSpPr>
        <p:spPr>
          <a:xfrm>
            <a:off x="533400" y="590550"/>
            <a:ext cx="2743200" cy="533400"/>
          </a:xfrm>
          <a:prstGeom prst="wedgeRectCallout">
            <a:avLst>
              <a:gd name="adj1" fmla="val 98112"/>
              <a:gd name="adj2" fmla="val 238095"/>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شارژ باتری تمام شده</a:t>
            </a:r>
            <a:endParaRPr lang="en-US" sz="2400" dirty="0">
              <a:solidFill>
                <a:schemeClr val="tx1"/>
              </a:solidFill>
              <a:cs typeface="B Homa" pitchFamily="2" charset="-78"/>
            </a:endParaRPr>
          </a:p>
        </p:txBody>
      </p:sp>
      <p:sp>
        <p:nvSpPr>
          <p:cNvPr id="17" name="Rectangular Callout 16"/>
          <p:cNvSpPr/>
          <p:nvPr/>
        </p:nvSpPr>
        <p:spPr>
          <a:xfrm>
            <a:off x="533400" y="1638300"/>
            <a:ext cx="2743200" cy="533400"/>
          </a:xfrm>
          <a:prstGeom prst="wedgeRectCallout">
            <a:avLst>
              <a:gd name="adj1" fmla="val 98806"/>
              <a:gd name="adj2" fmla="val 91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دینام از کار افتاده است</a:t>
            </a:r>
            <a:endParaRPr lang="en-US" sz="2400" dirty="0">
              <a:solidFill>
                <a:schemeClr val="tx1"/>
              </a:solidFill>
              <a:cs typeface="B Homa" pitchFamily="2" charset="-78"/>
            </a:endParaRPr>
          </a:p>
        </p:txBody>
      </p:sp>
      <p:sp>
        <p:nvSpPr>
          <p:cNvPr id="22" name="Rectangular Callout 21"/>
          <p:cNvSpPr/>
          <p:nvPr/>
        </p:nvSpPr>
        <p:spPr>
          <a:xfrm>
            <a:off x="533400" y="11620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16" name="Rectangle 15"/>
          <p:cNvSpPr/>
          <p:nvPr/>
        </p:nvSpPr>
        <p:spPr>
          <a:xfrm>
            <a:off x="6172200" y="206514"/>
            <a:ext cx="1356462" cy="707886"/>
          </a:xfrm>
          <a:prstGeom prst="rect">
            <a:avLst/>
          </a:prstGeom>
        </p:spPr>
        <p:txBody>
          <a:bodyPr wrap="none">
            <a:spAutoFit/>
          </a:bodyPr>
          <a:lstStyle/>
          <a:p>
            <a:r>
              <a:rPr lang="fa-IR" sz="4000" dirty="0" smtClean="0">
                <a:solidFill>
                  <a:srgbClr val="FFC000"/>
                </a:solidFill>
                <a:cs typeface="B Titr" pitchFamily="2" charset="-78"/>
              </a:rPr>
              <a:t>مسئله:</a:t>
            </a:r>
            <a:endParaRPr lang="en-US" sz="4000" dirty="0">
              <a:solidFill>
                <a:srgbClr val="FFC000"/>
              </a:solidFill>
              <a:cs typeface="B Titr" pitchFamily="2" charset="-78"/>
            </a:endParaRPr>
          </a:p>
        </p:txBody>
      </p:sp>
      <p:sp>
        <p:nvSpPr>
          <p:cNvPr id="18" name="Rounded Rectangular Callout 17"/>
          <p:cNvSpPr/>
          <p:nvPr/>
        </p:nvSpPr>
        <p:spPr>
          <a:xfrm>
            <a:off x="4953000" y="762000"/>
            <a:ext cx="3733800" cy="1066800"/>
          </a:xfrm>
          <a:prstGeom prst="wedgeRoundRectCallout">
            <a:avLst>
              <a:gd name="adj1" fmla="val -47364"/>
              <a:gd name="adj2" fmla="val 98214"/>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rtl="1"/>
            <a:r>
              <a:rPr lang="fa-IR" sz="3200" dirty="0" smtClean="0">
                <a:solidFill>
                  <a:schemeClr val="tx1">
                    <a:lumMod val="95000"/>
                    <a:lumOff val="5000"/>
                  </a:schemeClr>
                </a:solidFill>
                <a:cs typeface="B Titr" pitchFamily="2" charset="-78"/>
              </a:rPr>
              <a:t>ماشین روشن نمی‌شود</a:t>
            </a:r>
            <a:endParaRPr lang="en-US" sz="3200" dirty="0" smtClean="0">
              <a:solidFill>
                <a:schemeClr val="tx1">
                  <a:lumMod val="95000"/>
                  <a:lumOff val="5000"/>
                </a:schemeClr>
              </a:solidFill>
              <a:cs typeface="B Titr" pitchFamily="2" charset="-78"/>
            </a:endParaRPr>
          </a:p>
        </p:txBody>
      </p:sp>
      <p:grpSp>
        <p:nvGrpSpPr>
          <p:cNvPr id="20" name="Group 19"/>
          <p:cNvGrpSpPr/>
          <p:nvPr/>
        </p:nvGrpSpPr>
        <p:grpSpPr>
          <a:xfrm>
            <a:off x="0" y="5943600"/>
            <a:ext cx="2514600" cy="914400"/>
            <a:chOff x="0" y="5943600"/>
            <a:chExt cx="2514600" cy="914400"/>
          </a:xfrm>
        </p:grpSpPr>
        <p:pic>
          <p:nvPicPr>
            <p:cNvPr id="27" name="Picture 2" descr="E:\minidars works\CarProblems.jpg"/>
            <p:cNvPicPr>
              <a:picLocks noChangeAspect="1" noChangeArrowheads="1"/>
            </p:cNvPicPr>
            <p:nvPr/>
          </p:nvPicPr>
          <p:blipFill>
            <a:blip r:embed="rId3" cstate="print"/>
            <a:srcRect l="1535" t="81818" r="95070"/>
            <a:stretch>
              <a:fillRect/>
            </a:stretch>
          </p:blipFill>
          <p:spPr bwMode="auto">
            <a:xfrm>
              <a:off x="2286000" y="5943600"/>
              <a:ext cx="228600" cy="914400"/>
            </a:xfrm>
            <a:prstGeom prst="rect">
              <a:avLst/>
            </a:prstGeom>
            <a:noFill/>
          </p:spPr>
        </p:pic>
        <p:pic>
          <p:nvPicPr>
            <p:cNvPr id="28" name="Picture 2" descr="E:\minidars works\CarProblems.jpg"/>
            <p:cNvPicPr>
              <a:picLocks noChangeAspect="1" noChangeArrowheads="1"/>
            </p:cNvPicPr>
            <p:nvPr/>
          </p:nvPicPr>
          <p:blipFill>
            <a:blip r:embed="rId3" cstate="print"/>
            <a:srcRect l="1535" t="81818" r="95070"/>
            <a:stretch>
              <a:fillRect/>
            </a:stretch>
          </p:blipFill>
          <p:spPr bwMode="auto">
            <a:xfrm>
              <a:off x="2057400" y="5943600"/>
              <a:ext cx="228600" cy="914400"/>
            </a:xfrm>
            <a:prstGeom prst="rect">
              <a:avLst/>
            </a:prstGeom>
            <a:noFill/>
          </p:spPr>
        </p:pic>
        <p:pic>
          <p:nvPicPr>
            <p:cNvPr id="29" name="Picture 2" descr="E:\minidars works\CarProblems.jpg"/>
            <p:cNvPicPr>
              <a:picLocks noChangeAspect="1" noChangeArrowheads="1"/>
            </p:cNvPicPr>
            <p:nvPr/>
          </p:nvPicPr>
          <p:blipFill>
            <a:blip r:embed="rId3" cstate="print"/>
            <a:srcRect l="1535" t="81818" r="95070"/>
            <a:stretch>
              <a:fillRect/>
            </a:stretch>
          </p:blipFill>
          <p:spPr bwMode="auto">
            <a:xfrm>
              <a:off x="1828800" y="5943600"/>
              <a:ext cx="228600" cy="914400"/>
            </a:xfrm>
            <a:prstGeom prst="rect">
              <a:avLst/>
            </a:prstGeom>
            <a:noFill/>
          </p:spPr>
        </p:pic>
        <p:pic>
          <p:nvPicPr>
            <p:cNvPr id="30" name="Picture 2" descr="E:\minidars works\CarProblems.jpg"/>
            <p:cNvPicPr>
              <a:picLocks noChangeAspect="1" noChangeArrowheads="1"/>
            </p:cNvPicPr>
            <p:nvPr/>
          </p:nvPicPr>
          <p:blipFill>
            <a:blip r:embed="rId3" cstate="print"/>
            <a:srcRect l="1535" t="81818" r="95070"/>
            <a:stretch>
              <a:fillRect/>
            </a:stretch>
          </p:blipFill>
          <p:spPr bwMode="auto">
            <a:xfrm>
              <a:off x="1600200" y="5943600"/>
              <a:ext cx="228600" cy="914400"/>
            </a:xfrm>
            <a:prstGeom prst="rect">
              <a:avLst/>
            </a:prstGeom>
            <a:noFill/>
          </p:spPr>
        </p:pic>
        <p:pic>
          <p:nvPicPr>
            <p:cNvPr id="31" name="Picture 2" descr="E:\minidars works\CarProblems.jpg"/>
            <p:cNvPicPr>
              <a:picLocks noChangeAspect="1" noChangeArrowheads="1"/>
            </p:cNvPicPr>
            <p:nvPr/>
          </p:nvPicPr>
          <p:blipFill>
            <a:blip r:embed="rId3" cstate="print"/>
            <a:srcRect l="1535" t="81818" r="95070"/>
            <a:stretch>
              <a:fillRect/>
            </a:stretch>
          </p:blipFill>
          <p:spPr bwMode="auto">
            <a:xfrm>
              <a:off x="1371600" y="5943600"/>
              <a:ext cx="228600" cy="914400"/>
            </a:xfrm>
            <a:prstGeom prst="rect">
              <a:avLst/>
            </a:prstGeom>
            <a:noFill/>
          </p:spPr>
        </p:pic>
        <p:pic>
          <p:nvPicPr>
            <p:cNvPr id="32" name="Picture 2" descr="E:\minidars works\CarProblems.jpg"/>
            <p:cNvPicPr>
              <a:picLocks noChangeAspect="1" noChangeArrowheads="1"/>
            </p:cNvPicPr>
            <p:nvPr/>
          </p:nvPicPr>
          <p:blipFill>
            <a:blip r:embed="rId3" cstate="print"/>
            <a:srcRect l="1535" t="81818" r="95070"/>
            <a:stretch>
              <a:fillRect/>
            </a:stretch>
          </p:blipFill>
          <p:spPr bwMode="auto">
            <a:xfrm>
              <a:off x="1143000" y="5943600"/>
              <a:ext cx="228600" cy="914400"/>
            </a:xfrm>
            <a:prstGeom prst="rect">
              <a:avLst/>
            </a:prstGeom>
            <a:noFill/>
          </p:spPr>
        </p:pic>
        <p:pic>
          <p:nvPicPr>
            <p:cNvPr id="33" name="Picture 2" descr="E:\minidars works\CarProblems.jpg"/>
            <p:cNvPicPr>
              <a:picLocks noChangeAspect="1" noChangeArrowheads="1"/>
            </p:cNvPicPr>
            <p:nvPr/>
          </p:nvPicPr>
          <p:blipFill>
            <a:blip r:embed="rId3" cstate="print"/>
            <a:srcRect l="1535" t="81818" r="95070"/>
            <a:stretch>
              <a:fillRect/>
            </a:stretch>
          </p:blipFill>
          <p:spPr bwMode="auto">
            <a:xfrm>
              <a:off x="914400" y="5943600"/>
              <a:ext cx="228600" cy="914400"/>
            </a:xfrm>
            <a:prstGeom prst="rect">
              <a:avLst/>
            </a:prstGeom>
            <a:noFill/>
          </p:spPr>
        </p:pic>
        <p:pic>
          <p:nvPicPr>
            <p:cNvPr id="34" name="Picture 2" descr="E:\minidars works\CarProblems.jpg"/>
            <p:cNvPicPr>
              <a:picLocks noChangeAspect="1" noChangeArrowheads="1"/>
            </p:cNvPicPr>
            <p:nvPr/>
          </p:nvPicPr>
          <p:blipFill>
            <a:blip r:embed="rId3" cstate="print"/>
            <a:srcRect l="1535" t="81818" r="95070"/>
            <a:stretch>
              <a:fillRect/>
            </a:stretch>
          </p:blipFill>
          <p:spPr bwMode="auto">
            <a:xfrm>
              <a:off x="685800" y="5943600"/>
              <a:ext cx="228600" cy="914400"/>
            </a:xfrm>
            <a:prstGeom prst="rect">
              <a:avLst/>
            </a:prstGeom>
            <a:noFill/>
          </p:spPr>
        </p:pic>
        <p:pic>
          <p:nvPicPr>
            <p:cNvPr id="35" name="Picture 2" descr="E:\minidars works\CarProblems.jpg"/>
            <p:cNvPicPr>
              <a:picLocks noChangeAspect="1" noChangeArrowheads="1"/>
            </p:cNvPicPr>
            <p:nvPr/>
          </p:nvPicPr>
          <p:blipFill>
            <a:blip r:embed="rId3" cstate="print"/>
            <a:srcRect l="1535" t="81818" r="95070"/>
            <a:stretch>
              <a:fillRect/>
            </a:stretch>
          </p:blipFill>
          <p:spPr bwMode="auto">
            <a:xfrm>
              <a:off x="457200" y="5943600"/>
              <a:ext cx="228600" cy="914400"/>
            </a:xfrm>
            <a:prstGeom prst="rect">
              <a:avLst/>
            </a:prstGeom>
            <a:noFill/>
          </p:spPr>
        </p:pic>
        <p:pic>
          <p:nvPicPr>
            <p:cNvPr id="36" name="Picture 2" descr="E:\minidars works\CarProblems.jpg"/>
            <p:cNvPicPr>
              <a:picLocks noChangeAspect="1" noChangeArrowheads="1"/>
            </p:cNvPicPr>
            <p:nvPr/>
          </p:nvPicPr>
          <p:blipFill>
            <a:blip r:embed="rId3" cstate="print"/>
            <a:srcRect l="1535" t="81818" r="95070"/>
            <a:stretch>
              <a:fillRect/>
            </a:stretch>
          </p:blipFill>
          <p:spPr bwMode="auto">
            <a:xfrm>
              <a:off x="228600" y="5943600"/>
              <a:ext cx="228600" cy="914400"/>
            </a:xfrm>
            <a:prstGeom prst="rect">
              <a:avLst/>
            </a:prstGeom>
            <a:noFill/>
          </p:spPr>
        </p:pic>
        <p:pic>
          <p:nvPicPr>
            <p:cNvPr id="37" name="Picture 2" descr="E:\minidars works\CarProblems.jpg"/>
            <p:cNvPicPr>
              <a:picLocks noChangeAspect="1" noChangeArrowheads="1"/>
            </p:cNvPicPr>
            <p:nvPr/>
          </p:nvPicPr>
          <p:blipFill>
            <a:blip r:embed="rId3" cstate="print"/>
            <a:srcRect l="1535" t="81818" r="95070"/>
            <a:stretch>
              <a:fillRect/>
            </a:stretch>
          </p:blipFill>
          <p:spPr bwMode="auto">
            <a:xfrm>
              <a:off x="0" y="5943600"/>
              <a:ext cx="228600" cy="914400"/>
            </a:xfrm>
            <a:prstGeom prst="rect">
              <a:avLst/>
            </a:prstGeom>
            <a:noFill/>
          </p:spPr>
        </p:pic>
      </p:gr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050" name="Picture 2" descr="E:\minidars works\CarProblems.jpg"/>
          <p:cNvPicPr>
            <a:picLocks noChangeAspect="1" noChangeArrowheads="1"/>
          </p:cNvPicPr>
          <p:nvPr/>
        </p:nvPicPr>
        <p:blipFill>
          <a:blip r:embed="rId3" cstate="print"/>
          <a:srcRect l="1535"/>
          <a:stretch>
            <a:fillRect/>
          </a:stretch>
        </p:blipFill>
        <p:spPr bwMode="auto">
          <a:xfrm>
            <a:off x="2514600" y="1828800"/>
            <a:ext cx="6629401" cy="5029200"/>
          </a:xfrm>
          <a:prstGeom prst="rect">
            <a:avLst/>
          </a:prstGeom>
          <a:noFill/>
        </p:spPr>
      </p:pic>
      <p:sp>
        <p:nvSpPr>
          <p:cNvPr id="8" name="Rectangle 7"/>
          <p:cNvSpPr/>
          <p:nvPr/>
        </p:nvSpPr>
        <p:spPr>
          <a:xfrm>
            <a:off x="7772400" y="0"/>
            <a:ext cx="13716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ular Callout 8"/>
          <p:cNvSpPr/>
          <p:nvPr/>
        </p:nvSpPr>
        <p:spPr>
          <a:xfrm>
            <a:off x="533400" y="952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15" name="Rectangular Callout 14"/>
          <p:cNvSpPr/>
          <p:nvPr/>
        </p:nvSpPr>
        <p:spPr>
          <a:xfrm>
            <a:off x="533400" y="590550"/>
            <a:ext cx="2743200" cy="533400"/>
          </a:xfrm>
          <a:prstGeom prst="wedgeRectCallout">
            <a:avLst>
              <a:gd name="adj1" fmla="val 98112"/>
              <a:gd name="adj2" fmla="val 238095"/>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شارژ باتری تمام شده</a:t>
            </a:r>
            <a:endParaRPr lang="en-US" sz="2400" dirty="0">
              <a:solidFill>
                <a:schemeClr val="tx1"/>
              </a:solidFill>
              <a:cs typeface="B Homa" pitchFamily="2" charset="-78"/>
            </a:endParaRPr>
          </a:p>
        </p:txBody>
      </p:sp>
      <p:sp>
        <p:nvSpPr>
          <p:cNvPr id="17" name="Rectangular Callout 16"/>
          <p:cNvSpPr/>
          <p:nvPr/>
        </p:nvSpPr>
        <p:spPr>
          <a:xfrm>
            <a:off x="533400" y="1638300"/>
            <a:ext cx="2743200" cy="533400"/>
          </a:xfrm>
          <a:prstGeom prst="wedgeRectCallout">
            <a:avLst>
              <a:gd name="adj1" fmla="val 98806"/>
              <a:gd name="adj2" fmla="val 91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دینام از کار افتاده است</a:t>
            </a:r>
            <a:endParaRPr lang="en-US" sz="2400" dirty="0">
              <a:solidFill>
                <a:schemeClr val="tx1"/>
              </a:solidFill>
              <a:cs typeface="B Homa" pitchFamily="2" charset="-78"/>
            </a:endParaRPr>
          </a:p>
        </p:txBody>
      </p:sp>
      <p:sp>
        <p:nvSpPr>
          <p:cNvPr id="22" name="Rectangular Callout 21"/>
          <p:cNvSpPr/>
          <p:nvPr/>
        </p:nvSpPr>
        <p:spPr>
          <a:xfrm>
            <a:off x="533400" y="11620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23" name="Rectangular Callout 22"/>
          <p:cNvSpPr/>
          <p:nvPr/>
        </p:nvSpPr>
        <p:spPr>
          <a:xfrm>
            <a:off x="533400" y="220980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16" name="Rectangle 15"/>
          <p:cNvSpPr/>
          <p:nvPr/>
        </p:nvSpPr>
        <p:spPr>
          <a:xfrm>
            <a:off x="6172200" y="206514"/>
            <a:ext cx="1356462" cy="707886"/>
          </a:xfrm>
          <a:prstGeom prst="rect">
            <a:avLst/>
          </a:prstGeom>
        </p:spPr>
        <p:txBody>
          <a:bodyPr wrap="none">
            <a:spAutoFit/>
          </a:bodyPr>
          <a:lstStyle/>
          <a:p>
            <a:r>
              <a:rPr lang="fa-IR" sz="4000" dirty="0" smtClean="0">
                <a:solidFill>
                  <a:srgbClr val="FFC000"/>
                </a:solidFill>
                <a:cs typeface="B Titr" pitchFamily="2" charset="-78"/>
              </a:rPr>
              <a:t>مسئله:</a:t>
            </a:r>
            <a:endParaRPr lang="en-US" sz="4000" dirty="0">
              <a:solidFill>
                <a:srgbClr val="FFC000"/>
              </a:solidFill>
              <a:cs typeface="B Titr" pitchFamily="2" charset="-78"/>
            </a:endParaRPr>
          </a:p>
        </p:txBody>
      </p:sp>
      <p:sp>
        <p:nvSpPr>
          <p:cNvPr id="18" name="Rounded Rectangular Callout 17"/>
          <p:cNvSpPr/>
          <p:nvPr/>
        </p:nvSpPr>
        <p:spPr>
          <a:xfrm>
            <a:off x="4953000" y="762000"/>
            <a:ext cx="3733800" cy="1066800"/>
          </a:xfrm>
          <a:prstGeom prst="wedgeRoundRectCallout">
            <a:avLst>
              <a:gd name="adj1" fmla="val -47364"/>
              <a:gd name="adj2" fmla="val 98214"/>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rtl="1"/>
            <a:r>
              <a:rPr lang="fa-IR" sz="3200" dirty="0" smtClean="0">
                <a:solidFill>
                  <a:schemeClr val="tx1">
                    <a:lumMod val="95000"/>
                    <a:lumOff val="5000"/>
                  </a:schemeClr>
                </a:solidFill>
                <a:cs typeface="B Titr" pitchFamily="2" charset="-78"/>
              </a:rPr>
              <a:t>ماشین روشن نمی‌شود</a:t>
            </a:r>
            <a:endParaRPr lang="en-US" sz="3200" dirty="0" smtClean="0">
              <a:solidFill>
                <a:schemeClr val="tx1">
                  <a:lumMod val="95000"/>
                  <a:lumOff val="5000"/>
                </a:schemeClr>
              </a:solidFill>
              <a:cs typeface="B Titr" pitchFamily="2" charset="-78"/>
            </a:endParaRPr>
          </a:p>
        </p:txBody>
      </p:sp>
      <p:grpSp>
        <p:nvGrpSpPr>
          <p:cNvPr id="20" name="Group 19"/>
          <p:cNvGrpSpPr/>
          <p:nvPr/>
        </p:nvGrpSpPr>
        <p:grpSpPr>
          <a:xfrm>
            <a:off x="0" y="5943600"/>
            <a:ext cx="2514600" cy="914400"/>
            <a:chOff x="0" y="5943600"/>
            <a:chExt cx="2514600" cy="914400"/>
          </a:xfrm>
        </p:grpSpPr>
        <p:pic>
          <p:nvPicPr>
            <p:cNvPr id="27" name="Picture 2" descr="E:\minidars works\CarProblems.jpg"/>
            <p:cNvPicPr>
              <a:picLocks noChangeAspect="1" noChangeArrowheads="1"/>
            </p:cNvPicPr>
            <p:nvPr/>
          </p:nvPicPr>
          <p:blipFill>
            <a:blip r:embed="rId3" cstate="print"/>
            <a:srcRect l="1535" t="81818" r="95070"/>
            <a:stretch>
              <a:fillRect/>
            </a:stretch>
          </p:blipFill>
          <p:spPr bwMode="auto">
            <a:xfrm>
              <a:off x="2286000" y="5943600"/>
              <a:ext cx="228600" cy="914400"/>
            </a:xfrm>
            <a:prstGeom prst="rect">
              <a:avLst/>
            </a:prstGeom>
            <a:noFill/>
          </p:spPr>
        </p:pic>
        <p:pic>
          <p:nvPicPr>
            <p:cNvPr id="28" name="Picture 2" descr="E:\minidars works\CarProblems.jpg"/>
            <p:cNvPicPr>
              <a:picLocks noChangeAspect="1" noChangeArrowheads="1"/>
            </p:cNvPicPr>
            <p:nvPr/>
          </p:nvPicPr>
          <p:blipFill>
            <a:blip r:embed="rId3" cstate="print"/>
            <a:srcRect l="1535" t="81818" r="95070"/>
            <a:stretch>
              <a:fillRect/>
            </a:stretch>
          </p:blipFill>
          <p:spPr bwMode="auto">
            <a:xfrm>
              <a:off x="2057400" y="5943600"/>
              <a:ext cx="228600" cy="914400"/>
            </a:xfrm>
            <a:prstGeom prst="rect">
              <a:avLst/>
            </a:prstGeom>
            <a:noFill/>
          </p:spPr>
        </p:pic>
        <p:pic>
          <p:nvPicPr>
            <p:cNvPr id="29" name="Picture 2" descr="E:\minidars works\CarProblems.jpg"/>
            <p:cNvPicPr>
              <a:picLocks noChangeAspect="1" noChangeArrowheads="1"/>
            </p:cNvPicPr>
            <p:nvPr/>
          </p:nvPicPr>
          <p:blipFill>
            <a:blip r:embed="rId3" cstate="print"/>
            <a:srcRect l="1535" t="81818" r="95070"/>
            <a:stretch>
              <a:fillRect/>
            </a:stretch>
          </p:blipFill>
          <p:spPr bwMode="auto">
            <a:xfrm>
              <a:off x="1828800" y="5943600"/>
              <a:ext cx="228600" cy="914400"/>
            </a:xfrm>
            <a:prstGeom prst="rect">
              <a:avLst/>
            </a:prstGeom>
            <a:noFill/>
          </p:spPr>
        </p:pic>
        <p:pic>
          <p:nvPicPr>
            <p:cNvPr id="30" name="Picture 2" descr="E:\minidars works\CarProblems.jpg"/>
            <p:cNvPicPr>
              <a:picLocks noChangeAspect="1" noChangeArrowheads="1"/>
            </p:cNvPicPr>
            <p:nvPr/>
          </p:nvPicPr>
          <p:blipFill>
            <a:blip r:embed="rId3" cstate="print"/>
            <a:srcRect l="1535" t="81818" r="95070"/>
            <a:stretch>
              <a:fillRect/>
            </a:stretch>
          </p:blipFill>
          <p:spPr bwMode="auto">
            <a:xfrm>
              <a:off x="1600200" y="5943600"/>
              <a:ext cx="228600" cy="914400"/>
            </a:xfrm>
            <a:prstGeom prst="rect">
              <a:avLst/>
            </a:prstGeom>
            <a:noFill/>
          </p:spPr>
        </p:pic>
        <p:pic>
          <p:nvPicPr>
            <p:cNvPr id="31" name="Picture 2" descr="E:\minidars works\CarProblems.jpg"/>
            <p:cNvPicPr>
              <a:picLocks noChangeAspect="1" noChangeArrowheads="1"/>
            </p:cNvPicPr>
            <p:nvPr/>
          </p:nvPicPr>
          <p:blipFill>
            <a:blip r:embed="rId3" cstate="print"/>
            <a:srcRect l="1535" t="81818" r="95070"/>
            <a:stretch>
              <a:fillRect/>
            </a:stretch>
          </p:blipFill>
          <p:spPr bwMode="auto">
            <a:xfrm>
              <a:off x="1371600" y="5943600"/>
              <a:ext cx="228600" cy="914400"/>
            </a:xfrm>
            <a:prstGeom prst="rect">
              <a:avLst/>
            </a:prstGeom>
            <a:noFill/>
          </p:spPr>
        </p:pic>
        <p:pic>
          <p:nvPicPr>
            <p:cNvPr id="32" name="Picture 2" descr="E:\minidars works\CarProblems.jpg"/>
            <p:cNvPicPr>
              <a:picLocks noChangeAspect="1" noChangeArrowheads="1"/>
            </p:cNvPicPr>
            <p:nvPr/>
          </p:nvPicPr>
          <p:blipFill>
            <a:blip r:embed="rId3" cstate="print"/>
            <a:srcRect l="1535" t="81818" r="95070"/>
            <a:stretch>
              <a:fillRect/>
            </a:stretch>
          </p:blipFill>
          <p:spPr bwMode="auto">
            <a:xfrm>
              <a:off x="1143000" y="5943600"/>
              <a:ext cx="228600" cy="914400"/>
            </a:xfrm>
            <a:prstGeom prst="rect">
              <a:avLst/>
            </a:prstGeom>
            <a:noFill/>
          </p:spPr>
        </p:pic>
        <p:pic>
          <p:nvPicPr>
            <p:cNvPr id="33" name="Picture 2" descr="E:\minidars works\CarProblems.jpg"/>
            <p:cNvPicPr>
              <a:picLocks noChangeAspect="1" noChangeArrowheads="1"/>
            </p:cNvPicPr>
            <p:nvPr/>
          </p:nvPicPr>
          <p:blipFill>
            <a:blip r:embed="rId3" cstate="print"/>
            <a:srcRect l="1535" t="81818" r="95070"/>
            <a:stretch>
              <a:fillRect/>
            </a:stretch>
          </p:blipFill>
          <p:spPr bwMode="auto">
            <a:xfrm>
              <a:off x="914400" y="5943600"/>
              <a:ext cx="228600" cy="914400"/>
            </a:xfrm>
            <a:prstGeom prst="rect">
              <a:avLst/>
            </a:prstGeom>
            <a:noFill/>
          </p:spPr>
        </p:pic>
        <p:pic>
          <p:nvPicPr>
            <p:cNvPr id="34" name="Picture 2" descr="E:\minidars works\CarProblems.jpg"/>
            <p:cNvPicPr>
              <a:picLocks noChangeAspect="1" noChangeArrowheads="1"/>
            </p:cNvPicPr>
            <p:nvPr/>
          </p:nvPicPr>
          <p:blipFill>
            <a:blip r:embed="rId3" cstate="print"/>
            <a:srcRect l="1535" t="81818" r="95070"/>
            <a:stretch>
              <a:fillRect/>
            </a:stretch>
          </p:blipFill>
          <p:spPr bwMode="auto">
            <a:xfrm>
              <a:off x="685800" y="5943600"/>
              <a:ext cx="228600" cy="914400"/>
            </a:xfrm>
            <a:prstGeom prst="rect">
              <a:avLst/>
            </a:prstGeom>
            <a:noFill/>
          </p:spPr>
        </p:pic>
        <p:pic>
          <p:nvPicPr>
            <p:cNvPr id="35" name="Picture 2" descr="E:\minidars works\CarProblems.jpg"/>
            <p:cNvPicPr>
              <a:picLocks noChangeAspect="1" noChangeArrowheads="1"/>
            </p:cNvPicPr>
            <p:nvPr/>
          </p:nvPicPr>
          <p:blipFill>
            <a:blip r:embed="rId3" cstate="print"/>
            <a:srcRect l="1535" t="81818" r="95070"/>
            <a:stretch>
              <a:fillRect/>
            </a:stretch>
          </p:blipFill>
          <p:spPr bwMode="auto">
            <a:xfrm>
              <a:off x="457200" y="5943600"/>
              <a:ext cx="228600" cy="914400"/>
            </a:xfrm>
            <a:prstGeom prst="rect">
              <a:avLst/>
            </a:prstGeom>
            <a:noFill/>
          </p:spPr>
        </p:pic>
        <p:pic>
          <p:nvPicPr>
            <p:cNvPr id="36" name="Picture 2" descr="E:\minidars works\CarProblems.jpg"/>
            <p:cNvPicPr>
              <a:picLocks noChangeAspect="1" noChangeArrowheads="1"/>
            </p:cNvPicPr>
            <p:nvPr/>
          </p:nvPicPr>
          <p:blipFill>
            <a:blip r:embed="rId3" cstate="print"/>
            <a:srcRect l="1535" t="81818" r="95070"/>
            <a:stretch>
              <a:fillRect/>
            </a:stretch>
          </p:blipFill>
          <p:spPr bwMode="auto">
            <a:xfrm>
              <a:off x="228600" y="5943600"/>
              <a:ext cx="228600" cy="914400"/>
            </a:xfrm>
            <a:prstGeom prst="rect">
              <a:avLst/>
            </a:prstGeom>
            <a:noFill/>
          </p:spPr>
        </p:pic>
        <p:pic>
          <p:nvPicPr>
            <p:cNvPr id="37" name="Picture 2" descr="E:\minidars works\CarProblems.jpg"/>
            <p:cNvPicPr>
              <a:picLocks noChangeAspect="1" noChangeArrowheads="1"/>
            </p:cNvPicPr>
            <p:nvPr/>
          </p:nvPicPr>
          <p:blipFill>
            <a:blip r:embed="rId3" cstate="print"/>
            <a:srcRect l="1535" t="81818" r="95070"/>
            <a:stretch>
              <a:fillRect/>
            </a:stretch>
          </p:blipFill>
          <p:spPr bwMode="auto">
            <a:xfrm>
              <a:off x="0" y="5943600"/>
              <a:ext cx="228600" cy="914400"/>
            </a:xfrm>
            <a:prstGeom prst="rect">
              <a:avLst/>
            </a:prstGeom>
            <a:noFill/>
          </p:spPr>
        </p:pic>
      </p:gr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050" name="Picture 2" descr="E:\minidars works\CarProblems.jpg"/>
          <p:cNvPicPr>
            <a:picLocks noChangeAspect="1" noChangeArrowheads="1"/>
          </p:cNvPicPr>
          <p:nvPr/>
        </p:nvPicPr>
        <p:blipFill>
          <a:blip r:embed="rId3" cstate="print"/>
          <a:srcRect l="1535"/>
          <a:stretch>
            <a:fillRect/>
          </a:stretch>
        </p:blipFill>
        <p:spPr bwMode="auto">
          <a:xfrm>
            <a:off x="2514600" y="1828800"/>
            <a:ext cx="6629401" cy="5029200"/>
          </a:xfrm>
          <a:prstGeom prst="rect">
            <a:avLst/>
          </a:prstGeom>
          <a:noFill/>
        </p:spPr>
      </p:pic>
      <p:sp>
        <p:nvSpPr>
          <p:cNvPr id="8" name="Rectangle 7"/>
          <p:cNvSpPr/>
          <p:nvPr/>
        </p:nvSpPr>
        <p:spPr>
          <a:xfrm>
            <a:off x="7772400" y="0"/>
            <a:ext cx="13716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ular Callout 8"/>
          <p:cNvSpPr/>
          <p:nvPr/>
        </p:nvSpPr>
        <p:spPr>
          <a:xfrm>
            <a:off x="533400" y="952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15" name="Rectangular Callout 14"/>
          <p:cNvSpPr/>
          <p:nvPr/>
        </p:nvSpPr>
        <p:spPr>
          <a:xfrm>
            <a:off x="533400" y="590550"/>
            <a:ext cx="2743200" cy="533400"/>
          </a:xfrm>
          <a:prstGeom prst="wedgeRectCallout">
            <a:avLst>
              <a:gd name="adj1" fmla="val 98112"/>
              <a:gd name="adj2" fmla="val 238095"/>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شارژ باتری تمام شده</a:t>
            </a:r>
            <a:endParaRPr lang="en-US" sz="2400" dirty="0">
              <a:solidFill>
                <a:schemeClr val="tx1"/>
              </a:solidFill>
              <a:cs typeface="B Homa" pitchFamily="2" charset="-78"/>
            </a:endParaRPr>
          </a:p>
        </p:txBody>
      </p:sp>
      <p:sp>
        <p:nvSpPr>
          <p:cNvPr id="17" name="Rectangular Callout 16"/>
          <p:cNvSpPr/>
          <p:nvPr/>
        </p:nvSpPr>
        <p:spPr>
          <a:xfrm>
            <a:off x="533400" y="1638300"/>
            <a:ext cx="2743200" cy="533400"/>
          </a:xfrm>
          <a:prstGeom prst="wedgeRectCallout">
            <a:avLst>
              <a:gd name="adj1" fmla="val 98806"/>
              <a:gd name="adj2" fmla="val 91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دینام از کار افتاده است</a:t>
            </a:r>
            <a:endParaRPr lang="en-US" sz="2400" dirty="0">
              <a:solidFill>
                <a:schemeClr val="tx1"/>
              </a:solidFill>
              <a:cs typeface="B Homa" pitchFamily="2" charset="-78"/>
            </a:endParaRPr>
          </a:p>
        </p:txBody>
      </p:sp>
      <p:sp>
        <p:nvSpPr>
          <p:cNvPr id="19" name="Rectangular Callout 18"/>
          <p:cNvSpPr/>
          <p:nvPr/>
        </p:nvSpPr>
        <p:spPr>
          <a:xfrm>
            <a:off x="533400" y="2705100"/>
            <a:ext cx="2743200" cy="704850"/>
          </a:xfrm>
          <a:prstGeom prst="wedgeRectCallout">
            <a:avLst>
              <a:gd name="adj1" fmla="val 95334"/>
              <a:gd name="adj2" fmla="val -61905"/>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نوار تسمه دینام پاره شده است</a:t>
            </a:r>
            <a:endParaRPr lang="en-US" sz="2400" dirty="0">
              <a:solidFill>
                <a:schemeClr val="tx1"/>
              </a:solidFill>
              <a:cs typeface="B Homa" pitchFamily="2" charset="-78"/>
            </a:endParaRPr>
          </a:p>
        </p:txBody>
      </p:sp>
      <p:sp>
        <p:nvSpPr>
          <p:cNvPr id="22" name="Rectangular Callout 21"/>
          <p:cNvSpPr/>
          <p:nvPr/>
        </p:nvSpPr>
        <p:spPr>
          <a:xfrm>
            <a:off x="533400" y="11620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23" name="Rectangular Callout 22"/>
          <p:cNvSpPr/>
          <p:nvPr/>
        </p:nvSpPr>
        <p:spPr>
          <a:xfrm>
            <a:off x="533400" y="220980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16" name="Rectangle 15"/>
          <p:cNvSpPr/>
          <p:nvPr/>
        </p:nvSpPr>
        <p:spPr>
          <a:xfrm>
            <a:off x="6172200" y="206514"/>
            <a:ext cx="1356462" cy="707886"/>
          </a:xfrm>
          <a:prstGeom prst="rect">
            <a:avLst/>
          </a:prstGeom>
        </p:spPr>
        <p:txBody>
          <a:bodyPr wrap="none">
            <a:spAutoFit/>
          </a:bodyPr>
          <a:lstStyle/>
          <a:p>
            <a:r>
              <a:rPr lang="fa-IR" sz="4000" dirty="0" smtClean="0">
                <a:solidFill>
                  <a:srgbClr val="FFC000"/>
                </a:solidFill>
                <a:cs typeface="B Titr" pitchFamily="2" charset="-78"/>
              </a:rPr>
              <a:t>مسئله:</a:t>
            </a:r>
            <a:endParaRPr lang="en-US" sz="4000" dirty="0">
              <a:solidFill>
                <a:srgbClr val="FFC000"/>
              </a:solidFill>
              <a:cs typeface="B Titr" pitchFamily="2" charset="-78"/>
            </a:endParaRPr>
          </a:p>
        </p:txBody>
      </p:sp>
      <p:sp>
        <p:nvSpPr>
          <p:cNvPr id="18" name="Rounded Rectangular Callout 17"/>
          <p:cNvSpPr/>
          <p:nvPr/>
        </p:nvSpPr>
        <p:spPr>
          <a:xfrm>
            <a:off x="4953000" y="762000"/>
            <a:ext cx="3733800" cy="1066800"/>
          </a:xfrm>
          <a:prstGeom prst="wedgeRoundRectCallout">
            <a:avLst>
              <a:gd name="adj1" fmla="val -47364"/>
              <a:gd name="adj2" fmla="val 98214"/>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rtl="1"/>
            <a:r>
              <a:rPr lang="fa-IR" sz="3200" dirty="0" smtClean="0">
                <a:solidFill>
                  <a:schemeClr val="tx1">
                    <a:lumMod val="95000"/>
                    <a:lumOff val="5000"/>
                  </a:schemeClr>
                </a:solidFill>
                <a:cs typeface="B Titr" pitchFamily="2" charset="-78"/>
              </a:rPr>
              <a:t>ماشین روشن نمی‌شود</a:t>
            </a:r>
            <a:endParaRPr lang="en-US" sz="3200" dirty="0" smtClean="0">
              <a:solidFill>
                <a:schemeClr val="tx1">
                  <a:lumMod val="95000"/>
                  <a:lumOff val="5000"/>
                </a:schemeClr>
              </a:solidFill>
              <a:cs typeface="B Titr" pitchFamily="2" charset="-78"/>
            </a:endParaRPr>
          </a:p>
        </p:txBody>
      </p:sp>
      <p:grpSp>
        <p:nvGrpSpPr>
          <p:cNvPr id="38" name="Group 37"/>
          <p:cNvGrpSpPr/>
          <p:nvPr/>
        </p:nvGrpSpPr>
        <p:grpSpPr>
          <a:xfrm>
            <a:off x="0" y="5943600"/>
            <a:ext cx="2514600" cy="914400"/>
            <a:chOff x="0" y="5943600"/>
            <a:chExt cx="2514600" cy="914400"/>
          </a:xfrm>
        </p:grpSpPr>
        <p:pic>
          <p:nvPicPr>
            <p:cNvPr id="39" name="Picture 2" descr="E:\minidars works\CarProblems.jpg"/>
            <p:cNvPicPr>
              <a:picLocks noChangeAspect="1" noChangeArrowheads="1"/>
            </p:cNvPicPr>
            <p:nvPr/>
          </p:nvPicPr>
          <p:blipFill>
            <a:blip r:embed="rId3" cstate="print"/>
            <a:srcRect l="1535" t="81818" r="95070"/>
            <a:stretch>
              <a:fillRect/>
            </a:stretch>
          </p:blipFill>
          <p:spPr bwMode="auto">
            <a:xfrm>
              <a:off x="2286000" y="5943600"/>
              <a:ext cx="228600" cy="914400"/>
            </a:xfrm>
            <a:prstGeom prst="rect">
              <a:avLst/>
            </a:prstGeom>
            <a:noFill/>
          </p:spPr>
        </p:pic>
        <p:pic>
          <p:nvPicPr>
            <p:cNvPr id="40" name="Picture 2" descr="E:\minidars works\CarProblems.jpg"/>
            <p:cNvPicPr>
              <a:picLocks noChangeAspect="1" noChangeArrowheads="1"/>
            </p:cNvPicPr>
            <p:nvPr/>
          </p:nvPicPr>
          <p:blipFill>
            <a:blip r:embed="rId3" cstate="print"/>
            <a:srcRect l="1535" t="81818" r="95070"/>
            <a:stretch>
              <a:fillRect/>
            </a:stretch>
          </p:blipFill>
          <p:spPr bwMode="auto">
            <a:xfrm>
              <a:off x="2057400" y="5943600"/>
              <a:ext cx="228600" cy="914400"/>
            </a:xfrm>
            <a:prstGeom prst="rect">
              <a:avLst/>
            </a:prstGeom>
            <a:noFill/>
          </p:spPr>
        </p:pic>
        <p:pic>
          <p:nvPicPr>
            <p:cNvPr id="41" name="Picture 2" descr="E:\minidars works\CarProblems.jpg"/>
            <p:cNvPicPr>
              <a:picLocks noChangeAspect="1" noChangeArrowheads="1"/>
            </p:cNvPicPr>
            <p:nvPr/>
          </p:nvPicPr>
          <p:blipFill>
            <a:blip r:embed="rId3" cstate="print"/>
            <a:srcRect l="1535" t="81818" r="95070"/>
            <a:stretch>
              <a:fillRect/>
            </a:stretch>
          </p:blipFill>
          <p:spPr bwMode="auto">
            <a:xfrm>
              <a:off x="1828800" y="5943600"/>
              <a:ext cx="228600" cy="914400"/>
            </a:xfrm>
            <a:prstGeom prst="rect">
              <a:avLst/>
            </a:prstGeom>
            <a:noFill/>
          </p:spPr>
        </p:pic>
        <p:pic>
          <p:nvPicPr>
            <p:cNvPr id="42" name="Picture 2" descr="E:\minidars works\CarProblems.jpg"/>
            <p:cNvPicPr>
              <a:picLocks noChangeAspect="1" noChangeArrowheads="1"/>
            </p:cNvPicPr>
            <p:nvPr/>
          </p:nvPicPr>
          <p:blipFill>
            <a:blip r:embed="rId3" cstate="print"/>
            <a:srcRect l="1535" t="81818" r="95070"/>
            <a:stretch>
              <a:fillRect/>
            </a:stretch>
          </p:blipFill>
          <p:spPr bwMode="auto">
            <a:xfrm>
              <a:off x="1600200" y="5943600"/>
              <a:ext cx="228600" cy="914400"/>
            </a:xfrm>
            <a:prstGeom prst="rect">
              <a:avLst/>
            </a:prstGeom>
            <a:noFill/>
          </p:spPr>
        </p:pic>
        <p:pic>
          <p:nvPicPr>
            <p:cNvPr id="43" name="Picture 2" descr="E:\minidars works\CarProblems.jpg"/>
            <p:cNvPicPr>
              <a:picLocks noChangeAspect="1" noChangeArrowheads="1"/>
            </p:cNvPicPr>
            <p:nvPr/>
          </p:nvPicPr>
          <p:blipFill>
            <a:blip r:embed="rId3" cstate="print"/>
            <a:srcRect l="1535" t="81818" r="95070"/>
            <a:stretch>
              <a:fillRect/>
            </a:stretch>
          </p:blipFill>
          <p:spPr bwMode="auto">
            <a:xfrm>
              <a:off x="1371600" y="5943600"/>
              <a:ext cx="228600" cy="914400"/>
            </a:xfrm>
            <a:prstGeom prst="rect">
              <a:avLst/>
            </a:prstGeom>
            <a:noFill/>
          </p:spPr>
        </p:pic>
        <p:pic>
          <p:nvPicPr>
            <p:cNvPr id="44" name="Picture 2" descr="E:\minidars works\CarProblems.jpg"/>
            <p:cNvPicPr>
              <a:picLocks noChangeAspect="1" noChangeArrowheads="1"/>
            </p:cNvPicPr>
            <p:nvPr/>
          </p:nvPicPr>
          <p:blipFill>
            <a:blip r:embed="rId3" cstate="print"/>
            <a:srcRect l="1535" t="81818" r="95070"/>
            <a:stretch>
              <a:fillRect/>
            </a:stretch>
          </p:blipFill>
          <p:spPr bwMode="auto">
            <a:xfrm>
              <a:off x="1143000" y="5943600"/>
              <a:ext cx="228600" cy="914400"/>
            </a:xfrm>
            <a:prstGeom prst="rect">
              <a:avLst/>
            </a:prstGeom>
            <a:noFill/>
          </p:spPr>
        </p:pic>
        <p:pic>
          <p:nvPicPr>
            <p:cNvPr id="45" name="Picture 2" descr="E:\minidars works\CarProblems.jpg"/>
            <p:cNvPicPr>
              <a:picLocks noChangeAspect="1" noChangeArrowheads="1"/>
            </p:cNvPicPr>
            <p:nvPr/>
          </p:nvPicPr>
          <p:blipFill>
            <a:blip r:embed="rId3" cstate="print"/>
            <a:srcRect l="1535" t="81818" r="95070"/>
            <a:stretch>
              <a:fillRect/>
            </a:stretch>
          </p:blipFill>
          <p:spPr bwMode="auto">
            <a:xfrm>
              <a:off x="914400" y="5943600"/>
              <a:ext cx="228600" cy="914400"/>
            </a:xfrm>
            <a:prstGeom prst="rect">
              <a:avLst/>
            </a:prstGeom>
            <a:noFill/>
          </p:spPr>
        </p:pic>
        <p:pic>
          <p:nvPicPr>
            <p:cNvPr id="46" name="Picture 2" descr="E:\minidars works\CarProblems.jpg"/>
            <p:cNvPicPr>
              <a:picLocks noChangeAspect="1" noChangeArrowheads="1"/>
            </p:cNvPicPr>
            <p:nvPr/>
          </p:nvPicPr>
          <p:blipFill>
            <a:blip r:embed="rId3" cstate="print"/>
            <a:srcRect l="1535" t="81818" r="95070"/>
            <a:stretch>
              <a:fillRect/>
            </a:stretch>
          </p:blipFill>
          <p:spPr bwMode="auto">
            <a:xfrm>
              <a:off x="685800" y="5943600"/>
              <a:ext cx="228600" cy="914400"/>
            </a:xfrm>
            <a:prstGeom prst="rect">
              <a:avLst/>
            </a:prstGeom>
            <a:noFill/>
          </p:spPr>
        </p:pic>
        <p:pic>
          <p:nvPicPr>
            <p:cNvPr id="47" name="Picture 2" descr="E:\minidars works\CarProblems.jpg"/>
            <p:cNvPicPr>
              <a:picLocks noChangeAspect="1" noChangeArrowheads="1"/>
            </p:cNvPicPr>
            <p:nvPr/>
          </p:nvPicPr>
          <p:blipFill>
            <a:blip r:embed="rId3" cstate="print"/>
            <a:srcRect l="1535" t="81818" r="95070"/>
            <a:stretch>
              <a:fillRect/>
            </a:stretch>
          </p:blipFill>
          <p:spPr bwMode="auto">
            <a:xfrm>
              <a:off x="457200" y="5943600"/>
              <a:ext cx="228600" cy="914400"/>
            </a:xfrm>
            <a:prstGeom prst="rect">
              <a:avLst/>
            </a:prstGeom>
            <a:noFill/>
          </p:spPr>
        </p:pic>
        <p:pic>
          <p:nvPicPr>
            <p:cNvPr id="48" name="Picture 2" descr="E:\minidars works\CarProblems.jpg"/>
            <p:cNvPicPr>
              <a:picLocks noChangeAspect="1" noChangeArrowheads="1"/>
            </p:cNvPicPr>
            <p:nvPr/>
          </p:nvPicPr>
          <p:blipFill>
            <a:blip r:embed="rId3" cstate="print"/>
            <a:srcRect l="1535" t="81818" r="95070"/>
            <a:stretch>
              <a:fillRect/>
            </a:stretch>
          </p:blipFill>
          <p:spPr bwMode="auto">
            <a:xfrm>
              <a:off x="228600" y="5943600"/>
              <a:ext cx="228600" cy="914400"/>
            </a:xfrm>
            <a:prstGeom prst="rect">
              <a:avLst/>
            </a:prstGeom>
            <a:noFill/>
          </p:spPr>
        </p:pic>
        <p:pic>
          <p:nvPicPr>
            <p:cNvPr id="49" name="Picture 2" descr="E:\minidars works\CarProblems.jpg"/>
            <p:cNvPicPr>
              <a:picLocks noChangeAspect="1" noChangeArrowheads="1"/>
            </p:cNvPicPr>
            <p:nvPr/>
          </p:nvPicPr>
          <p:blipFill>
            <a:blip r:embed="rId3" cstate="print"/>
            <a:srcRect l="1535" t="81818" r="95070"/>
            <a:stretch>
              <a:fillRect/>
            </a:stretch>
          </p:blipFill>
          <p:spPr bwMode="auto">
            <a:xfrm>
              <a:off x="0" y="5943600"/>
              <a:ext cx="228600" cy="914400"/>
            </a:xfrm>
            <a:prstGeom prst="rect">
              <a:avLst/>
            </a:prstGeom>
            <a:noFill/>
          </p:spPr>
        </p:pic>
      </p:gr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050" name="Picture 2" descr="E:\minidars works\CarProblems.jpg"/>
          <p:cNvPicPr>
            <a:picLocks noChangeAspect="1" noChangeArrowheads="1"/>
          </p:cNvPicPr>
          <p:nvPr/>
        </p:nvPicPr>
        <p:blipFill>
          <a:blip r:embed="rId3" cstate="print"/>
          <a:srcRect l="1535"/>
          <a:stretch>
            <a:fillRect/>
          </a:stretch>
        </p:blipFill>
        <p:spPr bwMode="auto">
          <a:xfrm>
            <a:off x="2514600" y="1828800"/>
            <a:ext cx="6629401" cy="5029200"/>
          </a:xfrm>
          <a:prstGeom prst="rect">
            <a:avLst/>
          </a:prstGeom>
          <a:noFill/>
        </p:spPr>
      </p:pic>
      <p:sp>
        <p:nvSpPr>
          <p:cNvPr id="8" name="Rectangle 7"/>
          <p:cNvSpPr/>
          <p:nvPr/>
        </p:nvSpPr>
        <p:spPr>
          <a:xfrm>
            <a:off x="7772400" y="0"/>
            <a:ext cx="13716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ular Callout 8"/>
          <p:cNvSpPr/>
          <p:nvPr/>
        </p:nvSpPr>
        <p:spPr>
          <a:xfrm>
            <a:off x="533400" y="952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15" name="Rectangular Callout 14"/>
          <p:cNvSpPr/>
          <p:nvPr/>
        </p:nvSpPr>
        <p:spPr>
          <a:xfrm>
            <a:off x="533400" y="590550"/>
            <a:ext cx="2743200" cy="533400"/>
          </a:xfrm>
          <a:prstGeom prst="wedgeRectCallout">
            <a:avLst>
              <a:gd name="adj1" fmla="val 98112"/>
              <a:gd name="adj2" fmla="val 238095"/>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شارژ باتری تمام شده</a:t>
            </a:r>
            <a:endParaRPr lang="en-US" sz="2400" dirty="0">
              <a:solidFill>
                <a:schemeClr val="tx1"/>
              </a:solidFill>
              <a:cs typeface="B Homa" pitchFamily="2" charset="-78"/>
            </a:endParaRPr>
          </a:p>
        </p:txBody>
      </p:sp>
      <p:sp>
        <p:nvSpPr>
          <p:cNvPr id="17" name="Rectangular Callout 16"/>
          <p:cNvSpPr/>
          <p:nvPr/>
        </p:nvSpPr>
        <p:spPr>
          <a:xfrm>
            <a:off x="533400" y="1638300"/>
            <a:ext cx="2743200" cy="533400"/>
          </a:xfrm>
          <a:prstGeom prst="wedgeRectCallout">
            <a:avLst>
              <a:gd name="adj1" fmla="val 98806"/>
              <a:gd name="adj2" fmla="val 91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دینام از کار افتاده است</a:t>
            </a:r>
            <a:endParaRPr lang="en-US" sz="2400" dirty="0">
              <a:solidFill>
                <a:schemeClr val="tx1"/>
              </a:solidFill>
              <a:cs typeface="B Homa" pitchFamily="2" charset="-78"/>
            </a:endParaRPr>
          </a:p>
        </p:txBody>
      </p:sp>
      <p:sp>
        <p:nvSpPr>
          <p:cNvPr id="19" name="Rectangular Callout 18"/>
          <p:cNvSpPr/>
          <p:nvPr/>
        </p:nvSpPr>
        <p:spPr>
          <a:xfrm>
            <a:off x="533400" y="2705100"/>
            <a:ext cx="2743200" cy="704850"/>
          </a:xfrm>
          <a:prstGeom prst="wedgeRectCallout">
            <a:avLst>
              <a:gd name="adj1" fmla="val 95334"/>
              <a:gd name="adj2" fmla="val -61905"/>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نوار تسمه دینام پاره شده است</a:t>
            </a:r>
            <a:endParaRPr lang="en-US" sz="2400" dirty="0">
              <a:solidFill>
                <a:schemeClr val="tx1"/>
              </a:solidFill>
              <a:cs typeface="B Homa" pitchFamily="2" charset="-78"/>
            </a:endParaRPr>
          </a:p>
        </p:txBody>
      </p:sp>
      <p:sp>
        <p:nvSpPr>
          <p:cNvPr id="22" name="Rectangular Callout 21"/>
          <p:cNvSpPr/>
          <p:nvPr/>
        </p:nvSpPr>
        <p:spPr>
          <a:xfrm>
            <a:off x="533400" y="11620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23" name="Rectangular Callout 22"/>
          <p:cNvSpPr/>
          <p:nvPr/>
        </p:nvSpPr>
        <p:spPr>
          <a:xfrm>
            <a:off x="533400" y="220980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24" name="Rectangular Callout 23"/>
          <p:cNvSpPr/>
          <p:nvPr/>
        </p:nvSpPr>
        <p:spPr>
          <a:xfrm>
            <a:off x="533400" y="34480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16" name="Rectangle 15"/>
          <p:cNvSpPr/>
          <p:nvPr/>
        </p:nvSpPr>
        <p:spPr>
          <a:xfrm>
            <a:off x="6172200" y="206514"/>
            <a:ext cx="1356462" cy="707886"/>
          </a:xfrm>
          <a:prstGeom prst="rect">
            <a:avLst/>
          </a:prstGeom>
        </p:spPr>
        <p:txBody>
          <a:bodyPr wrap="none">
            <a:spAutoFit/>
          </a:bodyPr>
          <a:lstStyle/>
          <a:p>
            <a:r>
              <a:rPr lang="fa-IR" sz="4000" dirty="0" smtClean="0">
                <a:solidFill>
                  <a:srgbClr val="FFC000"/>
                </a:solidFill>
                <a:cs typeface="B Titr" pitchFamily="2" charset="-78"/>
              </a:rPr>
              <a:t>مسئله:</a:t>
            </a:r>
            <a:endParaRPr lang="en-US" sz="4000" dirty="0">
              <a:solidFill>
                <a:srgbClr val="FFC000"/>
              </a:solidFill>
              <a:cs typeface="B Titr" pitchFamily="2" charset="-78"/>
            </a:endParaRPr>
          </a:p>
        </p:txBody>
      </p:sp>
      <p:sp>
        <p:nvSpPr>
          <p:cNvPr id="18" name="Rounded Rectangular Callout 17"/>
          <p:cNvSpPr/>
          <p:nvPr/>
        </p:nvSpPr>
        <p:spPr>
          <a:xfrm>
            <a:off x="4953000" y="762000"/>
            <a:ext cx="3733800" cy="1066800"/>
          </a:xfrm>
          <a:prstGeom prst="wedgeRoundRectCallout">
            <a:avLst>
              <a:gd name="adj1" fmla="val -47364"/>
              <a:gd name="adj2" fmla="val 98214"/>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rtl="1"/>
            <a:r>
              <a:rPr lang="fa-IR" sz="3200" dirty="0" smtClean="0">
                <a:solidFill>
                  <a:schemeClr val="tx1">
                    <a:lumMod val="95000"/>
                    <a:lumOff val="5000"/>
                  </a:schemeClr>
                </a:solidFill>
                <a:cs typeface="B Titr" pitchFamily="2" charset="-78"/>
              </a:rPr>
              <a:t>ماشین روشن نمی‌شود</a:t>
            </a:r>
            <a:endParaRPr lang="en-US" sz="3200" dirty="0" smtClean="0">
              <a:solidFill>
                <a:schemeClr val="tx1">
                  <a:lumMod val="95000"/>
                  <a:lumOff val="5000"/>
                </a:schemeClr>
              </a:solidFill>
              <a:cs typeface="B Titr" pitchFamily="2" charset="-78"/>
            </a:endParaRPr>
          </a:p>
        </p:txBody>
      </p:sp>
      <p:grpSp>
        <p:nvGrpSpPr>
          <p:cNvPr id="20" name="Group 19"/>
          <p:cNvGrpSpPr/>
          <p:nvPr/>
        </p:nvGrpSpPr>
        <p:grpSpPr>
          <a:xfrm>
            <a:off x="0" y="5943600"/>
            <a:ext cx="2514600" cy="914400"/>
            <a:chOff x="0" y="5943600"/>
            <a:chExt cx="2514600" cy="914400"/>
          </a:xfrm>
        </p:grpSpPr>
        <p:pic>
          <p:nvPicPr>
            <p:cNvPr id="27" name="Picture 2" descr="E:\minidars works\CarProblems.jpg"/>
            <p:cNvPicPr>
              <a:picLocks noChangeAspect="1" noChangeArrowheads="1"/>
            </p:cNvPicPr>
            <p:nvPr/>
          </p:nvPicPr>
          <p:blipFill>
            <a:blip r:embed="rId3" cstate="print"/>
            <a:srcRect l="1535" t="81818" r="95070"/>
            <a:stretch>
              <a:fillRect/>
            </a:stretch>
          </p:blipFill>
          <p:spPr bwMode="auto">
            <a:xfrm>
              <a:off x="2286000" y="5943600"/>
              <a:ext cx="228600" cy="914400"/>
            </a:xfrm>
            <a:prstGeom prst="rect">
              <a:avLst/>
            </a:prstGeom>
            <a:noFill/>
          </p:spPr>
        </p:pic>
        <p:pic>
          <p:nvPicPr>
            <p:cNvPr id="28" name="Picture 2" descr="E:\minidars works\CarProblems.jpg"/>
            <p:cNvPicPr>
              <a:picLocks noChangeAspect="1" noChangeArrowheads="1"/>
            </p:cNvPicPr>
            <p:nvPr/>
          </p:nvPicPr>
          <p:blipFill>
            <a:blip r:embed="rId3" cstate="print"/>
            <a:srcRect l="1535" t="81818" r="95070"/>
            <a:stretch>
              <a:fillRect/>
            </a:stretch>
          </p:blipFill>
          <p:spPr bwMode="auto">
            <a:xfrm>
              <a:off x="2057400" y="5943600"/>
              <a:ext cx="228600" cy="914400"/>
            </a:xfrm>
            <a:prstGeom prst="rect">
              <a:avLst/>
            </a:prstGeom>
            <a:noFill/>
          </p:spPr>
        </p:pic>
        <p:pic>
          <p:nvPicPr>
            <p:cNvPr id="29" name="Picture 2" descr="E:\minidars works\CarProblems.jpg"/>
            <p:cNvPicPr>
              <a:picLocks noChangeAspect="1" noChangeArrowheads="1"/>
            </p:cNvPicPr>
            <p:nvPr/>
          </p:nvPicPr>
          <p:blipFill>
            <a:blip r:embed="rId3" cstate="print"/>
            <a:srcRect l="1535" t="81818" r="95070"/>
            <a:stretch>
              <a:fillRect/>
            </a:stretch>
          </p:blipFill>
          <p:spPr bwMode="auto">
            <a:xfrm>
              <a:off x="1828800" y="5943600"/>
              <a:ext cx="228600" cy="914400"/>
            </a:xfrm>
            <a:prstGeom prst="rect">
              <a:avLst/>
            </a:prstGeom>
            <a:noFill/>
          </p:spPr>
        </p:pic>
        <p:pic>
          <p:nvPicPr>
            <p:cNvPr id="30" name="Picture 2" descr="E:\minidars works\CarProblems.jpg"/>
            <p:cNvPicPr>
              <a:picLocks noChangeAspect="1" noChangeArrowheads="1"/>
            </p:cNvPicPr>
            <p:nvPr/>
          </p:nvPicPr>
          <p:blipFill>
            <a:blip r:embed="rId3" cstate="print"/>
            <a:srcRect l="1535" t="81818" r="95070"/>
            <a:stretch>
              <a:fillRect/>
            </a:stretch>
          </p:blipFill>
          <p:spPr bwMode="auto">
            <a:xfrm>
              <a:off x="1600200" y="5943600"/>
              <a:ext cx="228600" cy="914400"/>
            </a:xfrm>
            <a:prstGeom prst="rect">
              <a:avLst/>
            </a:prstGeom>
            <a:noFill/>
          </p:spPr>
        </p:pic>
        <p:pic>
          <p:nvPicPr>
            <p:cNvPr id="31" name="Picture 2" descr="E:\minidars works\CarProblems.jpg"/>
            <p:cNvPicPr>
              <a:picLocks noChangeAspect="1" noChangeArrowheads="1"/>
            </p:cNvPicPr>
            <p:nvPr/>
          </p:nvPicPr>
          <p:blipFill>
            <a:blip r:embed="rId3" cstate="print"/>
            <a:srcRect l="1535" t="81818" r="95070"/>
            <a:stretch>
              <a:fillRect/>
            </a:stretch>
          </p:blipFill>
          <p:spPr bwMode="auto">
            <a:xfrm>
              <a:off x="1371600" y="5943600"/>
              <a:ext cx="228600" cy="914400"/>
            </a:xfrm>
            <a:prstGeom prst="rect">
              <a:avLst/>
            </a:prstGeom>
            <a:noFill/>
          </p:spPr>
        </p:pic>
        <p:pic>
          <p:nvPicPr>
            <p:cNvPr id="32" name="Picture 2" descr="E:\minidars works\CarProblems.jpg"/>
            <p:cNvPicPr>
              <a:picLocks noChangeAspect="1" noChangeArrowheads="1"/>
            </p:cNvPicPr>
            <p:nvPr/>
          </p:nvPicPr>
          <p:blipFill>
            <a:blip r:embed="rId3" cstate="print"/>
            <a:srcRect l="1535" t="81818" r="95070"/>
            <a:stretch>
              <a:fillRect/>
            </a:stretch>
          </p:blipFill>
          <p:spPr bwMode="auto">
            <a:xfrm>
              <a:off x="1143000" y="5943600"/>
              <a:ext cx="228600" cy="914400"/>
            </a:xfrm>
            <a:prstGeom prst="rect">
              <a:avLst/>
            </a:prstGeom>
            <a:noFill/>
          </p:spPr>
        </p:pic>
        <p:pic>
          <p:nvPicPr>
            <p:cNvPr id="33" name="Picture 2" descr="E:\minidars works\CarProblems.jpg"/>
            <p:cNvPicPr>
              <a:picLocks noChangeAspect="1" noChangeArrowheads="1"/>
            </p:cNvPicPr>
            <p:nvPr/>
          </p:nvPicPr>
          <p:blipFill>
            <a:blip r:embed="rId3" cstate="print"/>
            <a:srcRect l="1535" t="81818" r="95070"/>
            <a:stretch>
              <a:fillRect/>
            </a:stretch>
          </p:blipFill>
          <p:spPr bwMode="auto">
            <a:xfrm>
              <a:off x="914400" y="5943600"/>
              <a:ext cx="228600" cy="914400"/>
            </a:xfrm>
            <a:prstGeom prst="rect">
              <a:avLst/>
            </a:prstGeom>
            <a:noFill/>
          </p:spPr>
        </p:pic>
        <p:pic>
          <p:nvPicPr>
            <p:cNvPr id="34" name="Picture 2" descr="E:\minidars works\CarProblems.jpg"/>
            <p:cNvPicPr>
              <a:picLocks noChangeAspect="1" noChangeArrowheads="1"/>
            </p:cNvPicPr>
            <p:nvPr/>
          </p:nvPicPr>
          <p:blipFill>
            <a:blip r:embed="rId3" cstate="print"/>
            <a:srcRect l="1535" t="81818" r="95070"/>
            <a:stretch>
              <a:fillRect/>
            </a:stretch>
          </p:blipFill>
          <p:spPr bwMode="auto">
            <a:xfrm>
              <a:off x="685800" y="5943600"/>
              <a:ext cx="228600" cy="914400"/>
            </a:xfrm>
            <a:prstGeom prst="rect">
              <a:avLst/>
            </a:prstGeom>
            <a:noFill/>
          </p:spPr>
        </p:pic>
        <p:pic>
          <p:nvPicPr>
            <p:cNvPr id="35" name="Picture 2" descr="E:\minidars works\CarProblems.jpg"/>
            <p:cNvPicPr>
              <a:picLocks noChangeAspect="1" noChangeArrowheads="1"/>
            </p:cNvPicPr>
            <p:nvPr/>
          </p:nvPicPr>
          <p:blipFill>
            <a:blip r:embed="rId3" cstate="print"/>
            <a:srcRect l="1535" t="81818" r="95070"/>
            <a:stretch>
              <a:fillRect/>
            </a:stretch>
          </p:blipFill>
          <p:spPr bwMode="auto">
            <a:xfrm>
              <a:off x="457200" y="5943600"/>
              <a:ext cx="228600" cy="914400"/>
            </a:xfrm>
            <a:prstGeom prst="rect">
              <a:avLst/>
            </a:prstGeom>
            <a:noFill/>
          </p:spPr>
        </p:pic>
        <p:pic>
          <p:nvPicPr>
            <p:cNvPr id="36" name="Picture 2" descr="E:\minidars works\CarProblems.jpg"/>
            <p:cNvPicPr>
              <a:picLocks noChangeAspect="1" noChangeArrowheads="1"/>
            </p:cNvPicPr>
            <p:nvPr/>
          </p:nvPicPr>
          <p:blipFill>
            <a:blip r:embed="rId3" cstate="print"/>
            <a:srcRect l="1535" t="81818" r="95070"/>
            <a:stretch>
              <a:fillRect/>
            </a:stretch>
          </p:blipFill>
          <p:spPr bwMode="auto">
            <a:xfrm>
              <a:off x="228600" y="5943600"/>
              <a:ext cx="228600" cy="914400"/>
            </a:xfrm>
            <a:prstGeom prst="rect">
              <a:avLst/>
            </a:prstGeom>
            <a:noFill/>
          </p:spPr>
        </p:pic>
        <p:pic>
          <p:nvPicPr>
            <p:cNvPr id="37" name="Picture 2" descr="E:\minidars works\CarProblems.jpg"/>
            <p:cNvPicPr>
              <a:picLocks noChangeAspect="1" noChangeArrowheads="1"/>
            </p:cNvPicPr>
            <p:nvPr/>
          </p:nvPicPr>
          <p:blipFill>
            <a:blip r:embed="rId3" cstate="print"/>
            <a:srcRect l="1535" t="81818" r="95070"/>
            <a:stretch>
              <a:fillRect/>
            </a:stretch>
          </p:blipFill>
          <p:spPr bwMode="auto">
            <a:xfrm>
              <a:off x="0" y="5943600"/>
              <a:ext cx="228600" cy="914400"/>
            </a:xfrm>
            <a:prstGeom prst="rect">
              <a:avLst/>
            </a:prstGeom>
            <a:noFill/>
          </p:spPr>
        </p:pic>
      </p:gr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050" name="Picture 2" descr="E:\minidars works\CarProblems.jpg"/>
          <p:cNvPicPr>
            <a:picLocks noChangeAspect="1" noChangeArrowheads="1"/>
          </p:cNvPicPr>
          <p:nvPr/>
        </p:nvPicPr>
        <p:blipFill>
          <a:blip r:embed="rId3" cstate="print"/>
          <a:srcRect l="1535"/>
          <a:stretch>
            <a:fillRect/>
          </a:stretch>
        </p:blipFill>
        <p:spPr bwMode="auto">
          <a:xfrm>
            <a:off x="2514600" y="1828800"/>
            <a:ext cx="6629401" cy="5029200"/>
          </a:xfrm>
          <a:prstGeom prst="rect">
            <a:avLst/>
          </a:prstGeom>
          <a:noFill/>
        </p:spPr>
      </p:pic>
      <p:sp>
        <p:nvSpPr>
          <p:cNvPr id="8" name="Rectangle 7"/>
          <p:cNvSpPr/>
          <p:nvPr/>
        </p:nvSpPr>
        <p:spPr>
          <a:xfrm>
            <a:off x="7772400" y="0"/>
            <a:ext cx="13716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ular Callout 8"/>
          <p:cNvSpPr/>
          <p:nvPr/>
        </p:nvSpPr>
        <p:spPr>
          <a:xfrm>
            <a:off x="533400" y="952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15" name="Rectangular Callout 14"/>
          <p:cNvSpPr/>
          <p:nvPr/>
        </p:nvSpPr>
        <p:spPr>
          <a:xfrm>
            <a:off x="533400" y="590550"/>
            <a:ext cx="2743200" cy="533400"/>
          </a:xfrm>
          <a:prstGeom prst="wedgeRectCallout">
            <a:avLst>
              <a:gd name="adj1" fmla="val 98112"/>
              <a:gd name="adj2" fmla="val 238095"/>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شارژ باتری تمام شده</a:t>
            </a:r>
            <a:endParaRPr lang="en-US" sz="2400" dirty="0">
              <a:solidFill>
                <a:schemeClr val="tx1"/>
              </a:solidFill>
              <a:cs typeface="B Homa" pitchFamily="2" charset="-78"/>
            </a:endParaRPr>
          </a:p>
        </p:txBody>
      </p:sp>
      <p:sp>
        <p:nvSpPr>
          <p:cNvPr id="17" name="Rectangular Callout 16"/>
          <p:cNvSpPr/>
          <p:nvPr/>
        </p:nvSpPr>
        <p:spPr>
          <a:xfrm>
            <a:off x="533400" y="1638300"/>
            <a:ext cx="2743200" cy="533400"/>
          </a:xfrm>
          <a:prstGeom prst="wedgeRectCallout">
            <a:avLst>
              <a:gd name="adj1" fmla="val 98806"/>
              <a:gd name="adj2" fmla="val 91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دینام از کار افتاده است</a:t>
            </a:r>
            <a:endParaRPr lang="en-US" sz="2400" dirty="0">
              <a:solidFill>
                <a:schemeClr val="tx1"/>
              </a:solidFill>
              <a:cs typeface="B Homa" pitchFamily="2" charset="-78"/>
            </a:endParaRPr>
          </a:p>
        </p:txBody>
      </p:sp>
      <p:sp>
        <p:nvSpPr>
          <p:cNvPr id="19" name="Rectangular Callout 18"/>
          <p:cNvSpPr/>
          <p:nvPr/>
        </p:nvSpPr>
        <p:spPr>
          <a:xfrm>
            <a:off x="533400" y="2705100"/>
            <a:ext cx="2743200" cy="704850"/>
          </a:xfrm>
          <a:prstGeom prst="wedgeRectCallout">
            <a:avLst>
              <a:gd name="adj1" fmla="val 95334"/>
              <a:gd name="adj2" fmla="val -61905"/>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نوار تسمه دینام پاره شده است</a:t>
            </a:r>
            <a:endParaRPr lang="en-US" sz="2400" dirty="0">
              <a:solidFill>
                <a:schemeClr val="tx1"/>
              </a:solidFill>
              <a:cs typeface="B Homa" pitchFamily="2" charset="-78"/>
            </a:endParaRPr>
          </a:p>
        </p:txBody>
      </p:sp>
      <p:sp>
        <p:nvSpPr>
          <p:cNvPr id="22" name="Rectangular Callout 21"/>
          <p:cNvSpPr/>
          <p:nvPr/>
        </p:nvSpPr>
        <p:spPr>
          <a:xfrm>
            <a:off x="533400" y="11620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23" name="Rectangular Callout 22"/>
          <p:cNvSpPr/>
          <p:nvPr/>
        </p:nvSpPr>
        <p:spPr>
          <a:xfrm>
            <a:off x="533400" y="220980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24" name="Rectangular Callout 23"/>
          <p:cNvSpPr/>
          <p:nvPr/>
        </p:nvSpPr>
        <p:spPr>
          <a:xfrm>
            <a:off x="533400" y="34480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16" name="Rectangle 15"/>
          <p:cNvSpPr/>
          <p:nvPr/>
        </p:nvSpPr>
        <p:spPr>
          <a:xfrm>
            <a:off x="6172200" y="206514"/>
            <a:ext cx="1356462" cy="707886"/>
          </a:xfrm>
          <a:prstGeom prst="rect">
            <a:avLst/>
          </a:prstGeom>
        </p:spPr>
        <p:txBody>
          <a:bodyPr wrap="none">
            <a:spAutoFit/>
          </a:bodyPr>
          <a:lstStyle/>
          <a:p>
            <a:r>
              <a:rPr lang="fa-IR" sz="4000" dirty="0" smtClean="0">
                <a:solidFill>
                  <a:srgbClr val="FFC000"/>
                </a:solidFill>
                <a:cs typeface="B Titr" pitchFamily="2" charset="-78"/>
              </a:rPr>
              <a:t>مسئله:</a:t>
            </a:r>
            <a:endParaRPr lang="en-US" sz="4000" dirty="0">
              <a:solidFill>
                <a:srgbClr val="FFC000"/>
              </a:solidFill>
              <a:cs typeface="B Titr" pitchFamily="2" charset="-78"/>
            </a:endParaRPr>
          </a:p>
        </p:txBody>
      </p:sp>
      <p:sp>
        <p:nvSpPr>
          <p:cNvPr id="18" name="Rounded Rectangular Callout 17"/>
          <p:cNvSpPr/>
          <p:nvPr/>
        </p:nvSpPr>
        <p:spPr>
          <a:xfrm>
            <a:off x="4953000" y="762000"/>
            <a:ext cx="3733800" cy="1066800"/>
          </a:xfrm>
          <a:prstGeom prst="wedgeRoundRectCallout">
            <a:avLst>
              <a:gd name="adj1" fmla="val -47364"/>
              <a:gd name="adj2" fmla="val 98214"/>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rtl="1"/>
            <a:r>
              <a:rPr lang="fa-IR" sz="3200" dirty="0" smtClean="0">
                <a:solidFill>
                  <a:schemeClr val="tx1">
                    <a:lumMod val="95000"/>
                    <a:lumOff val="5000"/>
                  </a:schemeClr>
                </a:solidFill>
                <a:cs typeface="B Titr" pitchFamily="2" charset="-78"/>
              </a:rPr>
              <a:t>ماشین روشن نمی‌شود</a:t>
            </a:r>
            <a:endParaRPr lang="en-US" sz="3200" dirty="0" smtClean="0">
              <a:solidFill>
                <a:schemeClr val="tx1">
                  <a:lumMod val="95000"/>
                  <a:lumOff val="5000"/>
                </a:schemeClr>
              </a:solidFill>
              <a:cs typeface="B Titr" pitchFamily="2" charset="-78"/>
            </a:endParaRPr>
          </a:p>
        </p:txBody>
      </p:sp>
      <p:grpSp>
        <p:nvGrpSpPr>
          <p:cNvPr id="20" name="Group 19"/>
          <p:cNvGrpSpPr/>
          <p:nvPr/>
        </p:nvGrpSpPr>
        <p:grpSpPr>
          <a:xfrm>
            <a:off x="0" y="5943600"/>
            <a:ext cx="2514600" cy="914400"/>
            <a:chOff x="0" y="5943600"/>
            <a:chExt cx="2514600" cy="914400"/>
          </a:xfrm>
        </p:grpSpPr>
        <p:pic>
          <p:nvPicPr>
            <p:cNvPr id="27" name="Picture 2" descr="E:\minidars works\CarProblems.jpg"/>
            <p:cNvPicPr>
              <a:picLocks noChangeAspect="1" noChangeArrowheads="1"/>
            </p:cNvPicPr>
            <p:nvPr/>
          </p:nvPicPr>
          <p:blipFill>
            <a:blip r:embed="rId3" cstate="print"/>
            <a:srcRect l="1535" t="81818" r="95070"/>
            <a:stretch>
              <a:fillRect/>
            </a:stretch>
          </p:blipFill>
          <p:spPr bwMode="auto">
            <a:xfrm>
              <a:off x="2286000" y="5943600"/>
              <a:ext cx="228600" cy="914400"/>
            </a:xfrm>
            <a:prstGeom prst="rect">
              <a:avLst/>
            </a:prstGeom>
            <a:noFill/>
          </p:spPr>
        </p:pic>
        <p:pic>
          <p:nvPicPr>
            <p:cNvPr id="28" name="Picture 2" descr="E:\minidars works\CarProblems.jpg"/>
            <p:cNvPicPr>
              <a:picLocks noChangeAspect="1" noChangeArrowheads="1"/>
            </p:cNvPicPr>
            <p:nvPr/>
          </p:nvPicPr>
          <p:blipFill>
            <a:blip r:embed="rId3" cstate="print"/>
            <a:srcRect l="1535" t="81818" r="95070"/>
            <a:stretch>
              <a:fillRect/>
            </a:stretch>
          </p:blipFill>
          <p:spPr bwMode="auto">
            <a:xfrm>
              <a:off x="2057400" y="5943600"/>
              <a:ext cx="228600" cy="914400"/>
            </a:xfrm>
            <a:prstGeom prst="rect">
              <a:avLst/>
            </a:prstGeom>
            <a:noFill/>
          </p:spPr>
        </p:pic>
        <p:pic>
          <p:nvPicPr>
            <p:cNvPr id="29" name="Picture 2" descr="E:\minidars works\CarProblems.jpg"/>
            <p:cNvPicPr>
              <a:picLocks noChangeAspect="1" noChangeArrowheads="1"/>
            </p:cNvPicPr>
            <p:nvPr/>
          </p:nvPicPr>
          <p:blipFill>
            <a:blip r:embed="rId3" cstate="print"/>
            <a:srcRect l="1535" t="81818" r="95070"/>
            <a:stretch>
              <a:fillRect/>
            </a:stretch>
          </p:blipFill>
          <p:spPr bwMode="auto">
            <a:xfrm>
              <a:off x="1828800" y="5943600"/>
              <a:ext cx="228600" cy="914400"/>
            </a:xfrm>
            <a:prstGeom prst="rect">
              <a:avLst/>
            </a:prstGeom>
            <a:noFill/>
          </p:spPr>
        </p:pic>
        <p:pic>
          <p:nvPicPr>
            <p:cNvPr id="30" name="Picture 2" descr="E:\minidars works\CarProblems.jpg"/>
            <p:cNvPicPr>
              <a:picLocks noChangeAspect="1" noChangeArrowheads="1"/>
            </p:cNvPicPr>
            <p:nvPr/>
          </p:nvPicPr>
          <p:blipFill>
            <a:blip r:embed="rId3" cstate="print"/>
            <a:srcRect l="1535" t="81818" r="95070"/>
            <a:stretch>
              <a:fillRect/>
            </a:stretch>
          </p:blipFill>
          <p:spPr bwMode="auto">
            <a:xfrm>
              <a:off x="1600200" y="5943600"/>
              <a:ext cx="228600" cy="914400"/>
            </a:xfrm>
            <a:prstGeom prst="rect">
              <a:avLst/>
            </a:prstGeom>
            <a:noFill/>
          </p:spPr>
        </p:pic>
        <p:pic>
          <p:nvPicPr>
            <p:cNvPr id="31" name="Picture 2" descr="E:\minidars works\CarProblems.jpg"/>
            <p:cNvPicPr>
              <a:picLocks noChangeAspect="1" noChangeArrowheads="1"/>
            </p:cNvPicPr>
            <p:nvPr/>
          </p:nvPicPr>
          <p:blipFill>
            <a:blip r:embed="rId3" cstate="print"/>
            <a:srcRect l="1535" t="81818" r="95070"/>
            <a:stretch>
              <a:fillRect/>
            </a:stretch>
          </p:blipFill>
          <p:spPr bwMode="auto">
            <a:xfrm>
              <a:off x="1371600" y="5943600"/>
              <a:ext cx="228600" cy="914400"/>
            </a:xfrm>
            <a:prstGeom prst="rect">
              <a:avLst/>
            </a:prstGeom>
            <a:noFill/>
          </p:spPr>
        </p:pic>
        <p:pic>
          <p:nvPicPr>
            <p:cNvPr id="32" name="Picture 2" descr="E:\minidars works\CarProblems.jpg"/>
            <p:cNvPicPr>
              <a:picLocks noChangeAspect="1" noChangeArrowheads="1"/>
            </p:cNvPicPr>
            <p:nvPr/>
          </p:nvPicPr>
          <p:blipFill>
            <a:blip r:embed="rId3" cstate="print"/>
            <a:srcRect l="1535" t="81818" r="95070"/>
            <a:stretch>
              <a:fillRect/>
            </a:stretch>
          </p:blipFill>
          <p:spPr bwMode="auto">
            <a:xfrm>
              <a:off x="1143000" y="5943600"/>
              <a:ext cx="228600" cy="914400"/>
            </a:xfrm>
            <a:prstGeom prst="rect">
              <a:avLst/>
            </a:prstGeom>
            <a:noFill/>
          </p:spPr>
        </p:pic>
        <p:pic>
          <p:nvPicPr>
            <p:cNvPr id="33" name="Picture 2" descr="E:\minidars works\CarProblems.jpg"/>
            <p:cNvPicPr>
              <a:picLocks noChangeAspect="1" noChangeArrowheads="1"/>
            </p:cNvPicPr>
            <p:nvPr/>
          </p:nvPicPr>
          <p:blipFill>
            <a:blip r:embed="rId3" cstate="print"/>
            <a:srcRect l="1535" t="81818" r="95070"/>
            <a:stretch>
              <a:fillRect/>
            </a:stretch>
          </p:blipFill>
          <p:spPr bwMode="auto">
            <a:xfrm>
              <a:off x="914400" y="5943600"/>
              <a:ext cx="228600" cy="914400"/>
            </a:xfrm>
            <a:prstGeom prst="rect">
              <a:avLst/>
            </a:prstGeom>
            <a:noFill/>
          </p:spPr>
        </p:pic>
        <p:pic>
          <p:nvPicPr>
            <p:cNvPr id="34" name="Picture 2" descr="E:\minidars works\CarProblems.jpg"/>
            <p:cNvPicPr>
              <a:picLocks noChangeAspect="1" noChangeArrowheads="1"/>
            </p:cNvPicPr>
            <p:nvPr/>
          </p:nvPicPr>
          <p:blipFill>
            <a:blip r:embed="rId3" cstate="print"/>
            <a:srcRect l="1535" t="81818" r="95070"/>
            <a:stretch>
              <a:fillRect/>
            </a:stretch>
          </p:blipFill>
          <p:spPr bwMode="auto">
            <a:xfrm>
              <a:off x="685800" y="5943600"/>
              <a:ext cx="228600" cy="914400"/>
            </a:xfrm>
            <a:prstGeom prst="rect">
              <a:avLst/>
            </a:prstGeom>
            <a:noFill/>
          </p:spPr>
        </p:pic>
        <p:pic>
          <p:nvPicPr>
            <p:cNvPr id="35" name="Picture 2" descr="E:\minidars works\CarProblems.jpg"/>
            <p:cNvPicPr>
              <a:picLocks noChangeAspect="1" noChangeArrowheads="1"/>
            </p:cNvPicPr>
            <p:nvPr/>
          </p:nvPicPr>
          <p:blipFill>
            <a:blip r:embed="rId3" cstate="print"/>
            <a:srcRect l="1535" t="81818" r="95070"/>
            <a:stretch>
              <a:fillRect/>
            </a:stretch>
          </p:blipFill>
          <p:spPr bwMode="auto">
            <a:xfrm>
              <a:off x="457200" y="5943600"/>
              <a:ext cx="228600" cy="914400"/>
            </a:xfrm>
            <a:prstGeom prst="rect">
              <a:avLst/>
            </a:prstGeom>
            <a:noFill/>
          </p:spPr>
        </p:pic>
        <p:pic>
          <p:nvPicPr>
            <p:cNvPr id="36" name="Picture 2" descr="E:\minidars works\CarProblems.jpg"/>
            <p:cNvPicPr>
              <a:picLocks noChangeAspect="1" noChangeArrowheads="1"/>
            </p:cNvPicPr>
            <p:nvPr/>
          </p:nvPicPr>
          <p:blipFill>
            <a:blip r:embed="rId3" cstate="print"/>
            <a:srcRect l="1535" t="81818" r="95070"/>
            <a:stretch>
              <a:fillRect/>
            </a:stretch>
          </p:blipFill>
          <p:spPr bwMode="auto">
            <a:xfrm>
              <a:off x="228600" y="5943600"/>
              <a:ext cx="228600" cy="914400"/>
            </a:xfrm>
            <a:prstGeom prst="rect">
              <a:avLst/>
            </a:prstGeom>
            <a:noFill/>
          </p:spPr>
        </p:pic>
        <p:pic>
          <p:nvPicPr>
            <p:cNvPr id="37" name="Picture 2" descr="E:\minidars works\CarProblems.jpg"/>
            <p:cNvPicPr>
              <a:picLocks noChangeAspect="1" noChangeArrowheads="1"/>
            </p:cNvPicPr>
            <p:nvPr/>
          </p:nvPicPr>
          <p:blipFill>
            <a:blip r:embed="rId3" cstate="print"/>
            <a:srcRect l="1535" t="81818" r="95070"/>
            <a:stretch>
              <a:fillRect/>
            </a:stretch>
          </p:blipFill>
          <p:spPr bwMode="auto">
            <a:xfrm>
              <a:off x="0" y="5943600"/>
              <a:ext cx="228600" cy="914400"/>
            </a:xfrm>
            <a:prstGeom prst="rect">
              <a:avLst/>
            </a:prstGeom>
            <a:noFill/>
          </p:spPr>
        </p:pic>
      </p:grpSp>
      <p:sp>
        <p:nvSpPr>
          <p:cNvPr id="21" name="Rectangular Callout 20"/>
          <p:cNvSpPr/>
          <p:nvPr/>
        </p:nvSpPr>
        <p:spPr>
          <a:xfrm>
            <a:off x="533400" y="3943350"/>
            <a:ext cx="2743200" cy="704850"/>
          </a:xfrm>
          <a:prstGeom prst="wedgeRectCallout">
            <a:avLst>
              <a:gd name="adj1" fmla="val 93945"/>
              <a:gd name="adj2" fmla="val -188932"/>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تسمه قدیمی بوده و تعویض نشده است</a:t>
            </a:r>
            <a:endParaRPr lang="en-US" sz="2400" dirty="0">
              <a:solidFill>
                <a:schemeClr val="tx1"/>
              </a:solidFill>
              <a:cs typeface="B Homa" pitchFamily="2" charset="-78"/>
            </a:endParaRPr>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050" name="Picture 2" descr="E:\minidars works\CarProblems.jpg"/>
          <p:cNvPicPr>
            <a:picLocks noChangeAspect="1" noChangeArrowheads="1"/>
          </p:cNvPicPr>
          <p:nvPr/>
        </p:nvPicPr>
        <p:blipFill>
          <a:blip r:embed="rId3" cstate="print"/>
          <a:srcRect l="1535"/>
          <a:stretch>
            <a:fillRect/>
          </a:stretch>
        </p:blipFill>
        <p:spPr bwMode="auto">
          <a:xfrm>
            <a:off x="2514600" y="1828800"/>
            <a:ext cx="6629401" cy="5029200"/>
          </a:xfrm>
          <a:prstGeom prst="rect">
            <a:avLst/>
          </a:prstGeom>
          <a:noFill/>
        </p:spPr>
      </p:pic>
      <p:sp>
        <p:nvSpPr>
          <p:cNvPr id="8" name="Rectangle 7"/>
          <p:cNvSpPr/>
          <p:nvPr/>
        </p:nvSpPr>
        <p:spPr>
          <a:xfrm>
            <a:off x="7772400" y="0"/>
            <a:ext cx="13716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ular Callout 8"/>
          <p:cNvSpPr/>
          <p:nvPr/>
        </p:nvSpPr>
        <p:spPr>
          <a:xfrm>
            <a:off x="533400" y="952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15" name="Rectangular Callout 14"/>
          <p:cNvSpPr/>
          <p:nvPr/>
        </p:nvSpPr>
        <p:spPr>
          <a:xfrm>
            <a:off x="533400" y="590550"/>
            <a:ext cx="2743200" cy="533400"/>
          </a:xfrm>
          <a:prstGeom prst="wedgeRectCallout">
            <a:avLst>
              <a:gd name="adj1" fmla="val 98112"/>
              <a:gd name="adj2" fmla="val 238095"/>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شارژ باتری تمام شده</a:t>
            </a:r>
            <a:endParaRPr lang="en-US" sz="2400" dirty="0">
              <a:solidFill>
                <a:schemeClr val="tx1"/>
              </a:solidFill>
              <a:cs typeface="B Homa" pitchFamily="2" charset="-78"/>
            </a:endParaRPr>
          </a:p>
        </p:txBody>
      </p:sp>
      <p:sp>
        <p:nvSpPr>
          <p:cNvPr id="17" name="Rectangular Callout 16"/>
          <p:cNvSpPr/>
          <p:nvPr/>
        </p:nvSpPr>
        <p:spPr>
          <a:xfrm>
            <a:off x="533400" y="1638300"/>
            <a:ext cx="2743200" cy="533400"/>
          </a:xfrm>
          <a:prstGeom prst="wedgeRectCallout">
            <a:avLst>
              <a:gd name="adj1" fmla="val 98806"/>
              <a:gd name="adj2" fmla="val 91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دینام از کار افتاده است</a:t>
            </a:r>
            <a:endParaRPr lang="en-US" sz="2400" dirty="0">
              <a:solidFill>
                <a:schemeClr val="tx1"/>
              </a:solidFill>
              <a:cs typeface="B Homa" pitchFamily="2" charset="-78"/>
            </a:endParaRPr>
          </a:p>
        </p:txBody>
      </p:sp>
      <p:sp>
        <p:nvSpPr>
          <p:cNvPr id="19" name="Rectangular Callout 18"/>
          <p:cNvSpPr/>
          <p:nvPr/>
        </p:nvSpPr>
        <p:spPr>
          <a:xfrm>
            <a:off x="533400" y="2705100"/>
            <a:ext cx="2743200" cy="704850"/>
          </a:xfrm>
          <a:prstGeom prst="wedgeRectCallout">
            <a:avLst>
              <a:gd name="adj1" fmla="val 95334"/>
              <a:gd name="adj2" fmla="val -61905"/>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نوار تسمه دینام پاره شده است</a:t>
            </a:r>
            <a:endParaRPr lang="en-US" sz="2400" dirty="0">
              <a:solidFill>
                <a:schemeClr val="tx1"/>
              </a:solidFill>
              <a:cs typeface="B Homa" pitchFamily="2" charset="-78"/>
            </a:endParaRPr>
          </a:p>
        </p:txBody>
      </p:sp>
      <p:sp>
        <p:nvSpPr>
          <p:cNvPr id="22" name="Rectangular Callout 21"/>
          <p:cNvSpPr/>
          <p:nvPr/>
        </p:nvSpPr>
        <p:spPr>
          <a:xfrm>
            <a:off x="533400" y="11620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23" name="Rectangular Callout 22"/>
          <p:cNvSpPr/>
          <p:nvPr/>
        </p:nvSpPr>
        <p:spPr>
          <a:xfrm>
            <a:off x="533400" y="220980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24" name="Rectangular Callout 23"/>
          <p:cNvSpPr/>
          <p:nvPr/>
        </p:nvSpPr>
        <p:spPr>
          <a:xfrm>
            <a:off x="533400" y="34480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25" name="Rectangular Callout 24"/>
          <p:cNvSpPr/>
          <p:nvPr/>
        </p:nvSpPr>
        <p:spPr>
          <a:xfrm>
            <a:off x="533400" y="47053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16" name="Rectangle 15"/>
          <p:cNvSpPr/>
          <p:nvPr/>
        </p:nvSpPr>
        <p:spPr>
          <a:xfrm>
            <a:off x="6172200" y="206514"/>
            <a:ext cx="1356462" cy="707886"/>
          </a:xfrm>
          <a:prstGeom prst="rect">
            <a:avLst/>
          </a:prstGeom>
        </p:spPr>
        <p:txBody>
          <a:bodyPr wrap="none">
            <a:spAutoFit/>
          </a:bodyPr>
          <a:lstStyle/>
          <a:p>
            <a:r>
              <a:rPr lang="fa-IR" sz="4000" dirty="0" smtClean="0">
                <a:solidFill>
                  <a:srgbClr val="FFC000"/>
                </a:solidFill>
                <a:cs typeface="B Titr" pitchFamily="2" charset="-78"/>
              </a:rPr>
              <a:t>مسئله:</a:t>
            </a:r>
            <a:endParaRPr lang="en-US" sz="4000" dirty="0">
              <a:solidFill>
                <a:srgbClr val="FFC000"/>
              </a:solidFill>
              <a:cs typeface="B Titr" pitchFamily="2" charset="-78"/>
            </a:endParaRPr>
          </a:p>
        </p:txBody>
      </p:sp>
      <p:sp>
        <p:nvSpPr>
          <p:cNvPr id="18" name="Rounded Rectangular Callout 17"/>
          <p:cNvSpPr/>
          <p:nvPr/>
        </p:nvSpPr>
        <p:spPr>
          <a:xfrm>
            <a:off x="4953000" y="762000"/>
            <a:ext cx="3733800" cy="1066800"/>
          </a:xfrm>
          <a:prstGeom prst="wedgeRoundRectCallout">
            <a:avLst>
              <a:gd name="adj1" fmla="val -47364"/>
              <a:gd name="adj2" fmla="val 98214"/>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rtl="1"/>
            <a:r>
              <a:rPr lang="fa-IR" sz="3200" dirty="0" smtClean="0">
                <a:solidFill>
                  <a:schemeClr val="tx1">
                    <a:lumMod val="95000"/>
                    <a:lumOff val="5000"/>
                  </a:schemeClr>
                </a:solidFill>
                <a:cs typeface="B Titr" pitchFamily="2" charset="-78"/>
              </a:rPr>
              <a:t>ماشین روشن نمی‌شود</a:t>
            </a:r>
            <a:endParaRPr lang="en-US" sz="3200" dirty="0" smtClean="0">
              <a:solidFill>
                <a:schemeClr val="tx1">
                  <a:lumMod val="95000"/>
                  <a:lumOff val="5000"/>
                </a:schemeClr>
              </a:solidFill>
              <a:cs typeface="B Titr" pitchFamily="2" charset="-78"/>
            </a:endParaRPr>
          </a:p>
        </p:txBody>
      </p:sp>
      <p:grpSp>
        <p:nvGrpSpPr>
          <p:cNvPr id="20" name="Group 19"/>
          <p:cNvGrpSpPr/>
          <p:nvPr/>
        </p:nvGrpSpPr>
        <p:grpSpPr>
          <a:xfrm>
            <a:off x="0" y="5943600"/>
            <a:ext cx="2514600" cy="914400"/>
            <a:chOff x="0" y="5943600"/>
            <a:chExt cx="2514600" cy="914400"/>
          </a:xfrm>
        </p:grpSpPr>
        <p:pic>
          <p:nvPicPr>
            <p:cNvPr id="27" name="Picture 2" descr="E:\minidars works\CarProblems.jpg"/>
            <p:cNvPicPr>
              <a:picLocks noChangeAspect="1" noChangeArrowheads="1"/>
            </p:cNvPicPr>
            <p:nvPr/>
          </p:nvPicPr>
          <p:blipFill>
            <a:blip r:embed="rId3" cstate="print"/>
            <a:srcRect l="1535" t="81818" r="95070"/>
            <a:stretch>
              <a:fillRect/>
            </a:stretch>
          </p:blipFill>
          <p:spPr bwMode="auto">
            <a:xfrm>
              <a:off x="2286000" y="5943600"/>
              <a:ext cx="228600" cy="914400"/>
            </a:xfrm>
            <a:prstGeom prst="rect">
              <a:avLst/>
            </a:prstGeom>
            <a:noFill/>
          </p:spPr>
        </p:pic>
        <p:pic>
          <p:nvPicPr>
            <p:cNvPr id="28" name="Picture 2" descr="E:\minidars works\CarProblems.jpg"/>
            <p:cNvPicPr>
              <a:picLocks noChangeAspect="1" noChangeArrowheads="1"/>
            </p:cNvPicPr>
            <p:nvPr/>
          </p:nvPicPr>
          <p:blipFill>
            <a:blip r:embed="rId3" cstate="print"/>
            <a:srcRect l="1535" t="81818" r="95070"/>
            <a:stretch>
              <a:fillRect/>
            </a:stretch>
          </p:blipFill>
          <p:spPr bwMode="auto">
            <a:xfrm>
              <a:off x="2057400" y="5943600"/>
              <a:ext cx="228600" cy="914400"/>
            </a:xfrm>
            <a:prstGeom prst="rect">
              <a:avLst/>
            </a:prstGeom>
            <a:noFill/>
          </p:spPr>
        </p:pic>
        <p:pic>
          <p:nvPicPr>
            <p:cNvPr id="29" name="Picture 2" descr="E:\minidars works\CarProblems.jpg"/>
            <p:cNvPicPr>
              <a:picLocks noChangeAspect="1" noChangeArrowheads="1"/>
            </p:cNvPicPr>
            <p:nvPr/>
          </p:nvPicPr>
          <p:blipFill>
            <a:blip r:embed="rId3" cstate="print"/>
            <a:srcRect l="1535" t="81818" r="95070"/>
            <a:stretch>
              <a:fillRect/>
            </a:stretch>
          </p:blipFill>
          <p:spPr bwMode="auto">
            <a:xfrm>
              <a:off x="1828800" y="5943600"/>
              <a:ext cx="228600" cy="914400"/>
            </a:xfrm>
            <a:prstGeom prst="rect">
              <a:avLst/>
            </a:prstGeom>
            <a:noFill/>
          </p:spPr>
        </p:pic>
        <p:pic>
          <p:nvPicPr>
            <p:cNvPr id="30" name="Picture 2" descr="E:\minidars works\CarProblems.jpg"/>
            <p:cNvPicPr>
              <a:picLocks noChangeAspect="1" noChangeArrowheads="1"/>
            </p:cNvPicPr>
            <p:nvPr/>
          </p:nvPicPr>
          <p:blipFill>
            <a:blip r:embed="rId3" cstate="print"/>
            <a:srcRect l="1535" t="81818" r="95070"/>
            <a:stretch>
              <a:fillRect/>
            </a:stretch>
          </p:blipFill>
          <p:spPr bwMode="auto">
            <a:xfrm>
              <a:off x="1600200" y="5943600"/>
              <a:ext cx="228600" cy="914400"/>
            </a:xfrm>
            <a:prstGeom prst="rect">
              <a:avLst/>
            </a:prstGeom>
            <a:noFill/>
          </p:spPr>
        </p:pic>
        <p:pic>
          <p:nvPicPr>
            <p:cNvPr id="31" name="Picture 2" descr="E:\minidars works\CarProblems.jpg"/>
            <p:cNvPicPr>
              <a:picLocks noChangeAspect="1" noChangeArrowheads="1"/>
            </p:cNvPicPr>
            <p:nvPr/>
          </p:nvPicPr>
          <p:blipFill>
            <a:blip r:embed="rId3" cstate="print"/>
            <a:srcRect l="1535" t="81818" r="95070"/>
            <a:stretch>
              <a:fillRect/>
            </a:stretch>
          </p:blipFill>
          <p:spPr bwMode="auto">
            <a:xfrm>
              <a:off x="1371600" y="5943600"/>
              <a:ext cx="228600" cy="914400"/>
            </a:xfrm>
            <a:prstGeom prst="rect">
              <a:avLst/>
            </a:prstGeom>
            <a:noFill/>
          </p:spPr>
        </p:pic>
        <p:pic>
          <p:nvPicPr>
            <p:cNvPr id="32" name="Picture 2" descr="E:\minidars works\CarProblems.jpg"/>
            <p:cNvPicPr>
              <a:picLocks noChangeAspect="1" noChangeArrowheads="1"/>
            </p:cNvPicPr>
            <p:nvPr/>
          </p:nvPicPr>
          <p:blipFill>
            <a:blip r:embed="rId3" cstate="print"/>
            <a:srcRect l="1535" t="81818" r="95070"/>
            <a:stretch>
              <a:fillRect/>
            </a:stretch>
          </p:blipFill>
          <p:spPr bwMode="auto">
            <a:xfrm>
              <a:off x="1143000" y="5943600"/>
              <a:ext cx="228600" cy="914400"/>
            </a:xfrm>
            <a:prstGeom prst="rect">
              <a:avLst/>
            </a:prstGeom>
            <a:noFill/>
          </p:spPr>
        </p:pic>
        <p:pic>
          <p:nvPicPr>
            <p:cNvPr id="33" name="Picture 2" descr="E:\minidars works\CarProblems.jpg"/>
            <p:cNvPicPr>
              <a:picLocks noChangeAspect="1" noChangeArrowheads="1"/>
            </p:cNvPicPr>
            <p:nvPr/>
          </p:nvPicPr>
          <p:blipFill>
            <a:blip r:embed="rId3" cstate="print"/>
            <a:srcRect l="1535" t="81818" r="95070"/>
            <a:stretch>
              <a:fillRect/>
            </a:stretch>
          </p:blipFill>
          <p:spPr bwMode="auto">
            <a:xfrm>
              <a:off x="914400" y="5943600"/>
              <a:ext cx="228600" cy="914400"/>
            </a:xfrm>
            <a:prstGeom prst="rect">
              <a:avLst/>
            </a:prstGeom>
            <a:noFill/>
          </p:spPr>
        </p:pic>
        <p:pic>
          <p:nvPicPr>
            <p:cNvPr id="34" name="Picture 2" descr="E:\minidars works\CarProblems.jpg"/>
            <p:cNvPicPr>
              <a:picLocks noChangeAspect="1" noChangeArrowheads="1"/>
            </p:cNvPicPr>
            <p:nvPr/>
          </p:nvPicPr>
          <p:blipFill>
            <a:blip r:embed="rId3" cstate="print"/>
            <a:srcRect l="1535" t="81818" r="95070"/>
            <a:stretch>
              <a:fillRect/>
            </a:stretch>
          </p:blipFill>
          <p:spPr bwMode="auto">
            <a:xfrm>
              <a:off x="685800" y="5943600"/>
              <a:ext cx="228600" cy="914400"/>
            </a:xfrm>
            <a:prstGeom prst="rect">
              <a:avLst/>
            </a:prstGeom>
            <a:noFill/>
          </p:spPr>
        </p:pic>
        <p:pic>
          <p:nvPicPr>
            <p:cNvPr id="35" name="Picture 2" descr="E:\minidars works\CarProblems.jpg"/>
            <p:cNvPicPr>
              <a:picLocks noChangeAspect="1" noChangeArrowheads="1"/>
            </p:cNvPicPr>
            <p:nvPr/>
          </p:nvPicPr>
          <p:blipFill>
            <a:blip r:embed="rId3" cstate="print"/>
            <a:srcRect l="1535" t="81818" r="95070"/>
            <a:stretch>
              <a:fillRect/>
            </a:stretch>
          </p:blipFill>
          <p:spPr bwMode="auto">
            <a:xfrm>
              <a:off x="457200" y="5943600"/>
              <a:ext cx="228600" cy="914400"/>
            </a:xfrm>
            <a:prstGeom prst="rect">
              <a:avLst/>
            </a:prstGeom>
            <a:noFill/>
          </p:spPr>
        </p:pic>
        <p:pic>
          <p:nvPicPr>
            <p:cNvPr id="36" name="Picture 2" descr="E:\minidars works\CarProblems.jpg"/>
            <p:cNvPicPr>
              <a:picLocks noChangeAspect="1" noChangeArrowheads="1"/>
            </p:cNvPicPr>
            <p:nvPr/>
          </p:nvPicPr>
          <p:blipFill>
            <a:blip r:embed="rId3" cstate="print"/>
            <a:srcRect l="1535" t="81818" r="95070"/>
            <a:stretch>
              <a:fillRect/>
            </a:stretch>
          </p:blipFill>
          <p:spPr bwMode="auto">
            <a:xfrm>
              <a:off x="228600" y="5943600"/>
              <a:ext cx="228600" cy="914400"/>
            </a:xfrm>
            <a:prstGeom prst="rect">
              <a:avLst/>
            </a:prstGeom>
            <a:noFill/>
          </p:spPr>
        </p:pic>
        <p:pic>
          <p:nvPicPr>
            <p:cNvPr id="37" name="Picture 2" descr="E:\minidars works\CarProblems.jpg"/>
            <p:cNvPicPr>
              <a:picLocks noChangeAspect="1" noChangeArrowheads="1"/>
            </p:cNvPicPr>
            <p:nvPr/>
          </p:nvPicPr>
          <p:blipFill>
            <a:blip r:embed="rId3" cstate="print"/>
            <a:srcRect l="1535" t="81818" r="95070"/>
            <a:stretch>
              <a:fillRect/>
            </a:stretch>
          </p:blipFill>
          <p:spPr bwMode="auto">
            <a:xfrm>
              <a:off x="0" y="5943600"/>
              <a:ext cx="228600" cy="914400"/>
            </a:xfrm>
            <a:prstGeom prst="rect">
              <a:avLst/>
            </a:prstGeom>
            <a:noFill/>
          </p:spPr>
        </p:pic>
      </p:grpSp>
      <p:sp>
        <p:nvSpPr>
          <p:cNvPr id="38" name="Rectangular Callout 37"/>
          <p:cNvSpPr/>
          <p:nvPr/>
        </p:nvSpPr>
        <p:spPr>
          <a:xfrm>
            <a:off x="533400" y="3943350"/>
            <a:ext cx="2743200" cy="704850"/>
          </a:xfrm>
          <a:prstGeom prst="wedgeRectCallout">
            <a:avLst>
              <a:gd name="adj1" fmla="val 93945"/>
              <a:gd name="adj2" fmla="val -188932"/>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تسمه قدیمی بوده و تعویض نشده است</a:t>
            </a:r>
            <a:endParaRPr lang="en-US" sz="2400" dirty="0">
              <a:solidFill>
                <a:schemeClr val="tx1"/>
              </a:solidFill>
              <a:cs typeface="B Homa" pitchFamily="2" charset="-78"/>
            </a:endParaRPr>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0" name="Group 19"/>
          <p:cNvGrpSpPr/>
          <p:nvPr/>
        </p:nvGrpSpPr>
        <p:grpSpPr>
          <a:xfrm>
            <a:off x="0" y="5943600"/>
            <a:ext cx="2514600" cy="914400"/>
            <a:chOff x="0" y="5943600"/>
            <a:chExt cx="2514600" cy="914400"/>
          </a:xfrm>
        </p:grpSpPr>
        <p:pic>
          <p:nvPicPr>
            <p:cNvPr id="27" name="Picture 2" descr="E:\minidars works\CarProblems.jpg"/>
            <p:cNvPicPr>
              <a:picLocks noChangeAspect="1" noChangeArrowheads="1"/>
            </p:cNvPicPr>
            <p:nvPr/>
          </p:nvPicPr>
          <p:blipFill>
            <a:blip r:embed="rId3" cstate="print"/>
            <a:srcRect l="1535" t="81818" r="95070"/>
            <a:stretch>
              <a:fillRect/>
            </a:stretch>
          </p:blipFill>
          <p:spPr bwMode="auto">
            <a:xfrm>
              <a:off x="2286000" y="5943600"/>
              <a:ext cx="228600" cy="914400"/>
            </a:xfrm>
            <a:prstGeom prst="rect">
              <a:avLst/>
            </a:prstGeom>
            <a:noFill/>
          </p:spPr>
        </p:pic>
        <p:pic>
          <p:nvPicPr>
            <p:cNvPr id="28" name="Picture 2" descr="E:\minidars works\CarProblems.jpg"/>
            <p:cNvPicPr>
              <a:picLocks noChangeAspect="1" noChangeArrowheads="1"/>
            </p:cNvPicPr>
            <p:nvPr/>
          </p:nvPicPr>
          <p:blipFill>
            <a:blip r:embed="rId3" cstate="print"/>
            <a:srcRect l="1535" t="81818" r="95070"/>
            <a:stretch>
              <a:fillRect/>
            </a:stretch>
          </p:blipFill>
          <p:spPr bwMode="auto">
            <a:xfrm>
              <a:off x="2057400" y="5943600"/>
              <a:ext cx="228600" cy="914400"/>
            </a:xfrm>
            <a:prstGeom prst="rect">
              <a:avLst/>
            </a:prstGeom>
            <a:noFill/>
          </p:spPr>
        </p:pic>
        <p:pic>
          <p:nvPicPr>
            <p:cNvPr id="29" name="Picture 2" descr="E:\minidars works\CarProblems.jpg"/>
            <p:cNvPicPr>
              <a:picLocks noChangeAspect="1" noChangeArrowheads="1"/>
            </p:cNvPicPr>
            <p:nvPr/>
          </p:nvPicPr>
          <p:blipFill>
            <a:blip r:embed="rId3" cstate="print"/>
            <a:srcRect l="1535" t="81818" r="95070"/>
            <a:stretch>
              <a:fillRect/>
            </a:stretch>
          </p:blipFill>
          <p:spPr bwMode="auto">
            <a:xfrm>
              <a:off x="1828800" y="5943600"/>
              <a:ext cx="228600" cy="914400"/>
            </a:xfrm>
            <a:prstGeom prst="rect">
              <a:avLst/>
            </a:prstGeom>
            <a:noFill/>
          </p:spPr>
        </p:pic>
        <p:pic>
          <p:nvPicPr>
            <p:cNvPr id="30" name="Picture 2" descr="E:\minidars works\CarProblems.jpg"/>
            <p:cNvPicPr>
              <a:picLocks noChangeAspect="1" noChangeArrowheads="1"/>
            </p:cNvPicPr>
            <p:nvPr/>
          </p:nvPicPr>
          <p:blipFill>
            <a:blip r:embed="rId3" cstate="print"/>
            <a:srcRect l="1535" t="81818" r="95070"/>
            <a:stretch>
              <a:fillRect/>
            </a:stretch>
          </p:blipFill>
          <p:spPr bwMode="auto">
            <a:xfrm>
              <a:off x="1600200" y="5943600"/>
              <a:ext cx="228600" cy="914400"/>
            </a:xfrm>
            <a:prstGeom prst="rect">
              <a:avLst/>
            </a:prstGeom>
            <a:noFill/>
          </p:spPr>
        </p:pic>
        <p:pic>
          <p:nvPicPr>
            <p:cNvPr id="31" name="Picture 2" descr="E:\minidars works\CarProblems.jpg"/>
            <p:cNvPicPr>
              <a:picLocks noChangeAspect="1" noChangeArrowheads="1"/>
            </p:cNvPicPr>
            <p:nvPr/>
          </p:nvPicPr>
          <p:blipFill>
            <a:blip r:embed="rId3" cstate="print"/>
            <a:srcRect l="1535" t="81818" r="95070"/>
            <a:stretch>
              <a:fillRect/>
            </a:stretch>
          </p:blipFill>
          <p:spPr bwMode="auto">
            <a:xfrm>
              <a:off x="1371600" y="5943600"/>
              <a:ext cx="228600" cy="914400"/>
            </a:xfrm>
            <a:prstGeom prst="rect">
              <a:avLst/>
            </a:prstGeom>
            <a:noFill/>
          </p:spPr>
        </p:pic>
        <p:pic>
          <p:nvPicPr>
            <p:cNvPr id="32" name="Picture 2" descr="E:\minidars works\CarProblems.jpg"/>
            <p:cNvPicPr>
              <a:picLocks noChangeAspect="1" noChangeArrowheads="1"/>
            </p:cNvPicPr>
            <p:nvPr/>
          </p:nvPicPr>
          <p:blipFill>
            <a:blip r:embed="rId3" cstate="print"/>
            <a:srcRect l="1535" t="81818" r="95070"/>
            <a:stretch>
              <a:fillRect/>
            </a:stretch>
          </p:blipFill>
          <p:spPr bwMode="auto">
            <a:xfrm>
              <a:off x="1143000" y="5943600"/>
              <a:ext cx="228600" cy="914400"/>
            </a:xfrm>
            <a:prstGeom prst="rect">
              <a:avLst/>
            </a:prstGeom>
            <a:noFill/>
          </p:spPr>
        </p:pic>
        <p:pic>
          <p:nvPicPr>
            <p:cNvPr id="33" name="Picture 2" descr="E:\minidars works\CarProblems.jpg"/>
            <p:cNvPicPr>
              <a:picLocks noChangeAspect="1" noChangeArrowheads="1"/>
            </p:cNvPicPr>
            <p:nvPr/>
          </p:nvPicPr>
          <p:blipFill>
            <a:blip r:embed="rId3" cstate="print"/>
            <a:srcRect l="1535" t="81818" r="95070"/>
            <a:stretch>
              <a:fillRect/>
            </a:stretch>
          </p:blipFill>
          <p:spPr bwMode="auto">
            <a:xfrm>
              <a:off x="914400" y="5943600"/>
              <a:ext cx="228600" cy="914400"/>
            </a:xfrm>
            <a:prstGeom prst="rect">
              <a:avLst/>
            </a:prstGeom>
            <a:noFill/>
          </p:spPr>
        </p:pic>
        <p:pic>
          <p:nvPicPr>
            <p:cNvPr id="34" name="Picture 2" descr="E:\minidars works\CarProblems.jpg"/>
            <p:cNvPicPr>
              <a:picLocks noChangeAspect="1" noChangeArrowheads="1"/>
            </p:cNvPicPr>
            <p:nvPr/>
          </p:nvPicPr>
          <p:blipFill>
            <a:blip r:embed="rId3" cstate="print"/>
            <a:srcRect l="1535" t="81818" r="95070"/>
            <a:stretch>
              <a:fillRect/>
            </a:stretch>
          </p:blipFill>
          <p:spPr bwMode="auto">
            <a:xfrm>
              <a:off x="685800" y="5943600"/>
              <a:ext cx="228600" cy="914400"/>
            </a:xfrm>
            <a:prstGeom prst="rect">
              <a:avLst/>
            </a:prstGeom>
            <a:noFill/>
          </p:spPr>
        </p:pic>
        <p:pic>
          <p:nvPicPr>
            <p:cNvPr id="35" name="Picture 2" descr="E:\minidars works\CarProblems.jpg"/>
            <p:cNvPicPr>
              <a:picLocks noChangeAspect="1" noChangeArrowheads="1"/>
            </p:cNvPicPr>
            <p:nvPr/>
          </p:nvPicPr>
          <p:blipFill>
            <a:blip r:embed="rId3" cstate="print"/>
            <a:srcRect l="1535" t="81818" r="95070"/>
            <a:stretch>
              <a:fillRect/>
            </a:stretch>
          </p:blipFill>
          <p:spPr bwMode="auto">
            <a:xfrm>
              <a:off x="457200" y="5943600"/>
              <a:ext cx="228600" cy="914400"/>
            </a:xfrm>
            <a:prstGeom prst="rect">
              <a:avLst/>
            </a:prstGeom>
            <a:noFill/>
          </p:spPr>
        </p:pic>
        <p:pic>
          <p:nvPicPr>
            <p:cNvPr id="36" name="Picture 2" descr="E:\minidars works\CarProblems.jpg"/>
            <p:cNvPicPr>
              <a:picLocks noChangeAspect="1" noChangeArrowheads="1"/>
            </p:cNvPicPr>
            <p:nvPr/>
          </p:nvPicPr>
          <p:blipFill>
            <a:blip r:embed="rId3" cstate="print"/>
            <a:srcRect l="1535" t="81818" r="95070"/>
            <a:stretch>
              <a:fillRect/>
            </a:stretch>
          </p:blipFill>
          <p:spPr bwMode="auto">
            <a:xfrm>
              <a:off x="228600" y="5943600"/>
              <a:ext cx="228600" cy="914400"/>
            </a:xfrm>
            <a:prstGeom prst="rect">
              <a:avLst/>
            </a:prstGeom>
            <a:noFill/>
          </p:spPr>
        </p:pic>
        <p:pic>
          <p:nvPicPr>
            <p:cNvPr id="37" name="Picture 2" descr="E:\minidars works\CarProblems.jpg"/>
            <p:cNvPicPr>
              <a:picLocks noChangeAspect="1" noChangeArrowheads="1"/>
            </p:cNvPicPr>
            <p:nvPr/>
          </p:nvPicPr>
          <p:blipFill>
            <a:blip r:embed="rId3" cstate="print"/>
            <a:srcRect l="1535" t="81818" r="95070"/>
            <a:stretch>
              <a:fillRect/>
            </a:stretch>
          </p:blipFill>
          <p:spPr bwMode="auto">
            <a:xfrm>
              <a:off x="0" y="5943600"/>
              <a:ext cx="228600" cy="914400"/>
            </a:xfrm>
            <a:prstGeom prst="rect">
              <a:avLst/>
            </a:prstGeom>
            <a:noFill/>
          </p:spPr>
        </p:pic>
      </p:grpSp>
      <p:pic>
        <p:nvPicPr>
          <p:cNvPr id="2050" name="Picture 2" descr="E:\minidars works\CarProblems.jpg"/>
          <p:cNvPicPr>
            <a:picLocks noChangeAspect="1" noChangeArrowheads="1"/>
          </p:cNvPicPr>
          <p:nvPr/>
        </p:nvPicPr>
        <p:blipFill>
          <a:blip r:embed="rId3" cstate="print"/>
          <a:srcRect l="1535"/>
          <a:stretch>
            <a:fillRect/>
          </a:stretch>
        </p:blipFill>
        <p:spPr bwMode="auto">
          <a:xfrm>
            <a:off x="2514600" y="1828800"/>
            <a:ext cx="6629401" cy="5029200"/>
          </a:xfrm>
          <a:prstGeom prst="rect">
            <a:avLst/>
          </a:prstGeom>
          <a:noFill/>
        </p:spPr>
      </p:pic>
      <p:sp>
        <p:nvSpPr>
          <p:cNvPr id="8" name="Rectangle 7"/>
          <p:cNvSpPr/>
          <p:nvPr/>
        </p:nvSpPr>
        <p:spPr>
          <a:xfrm>
            <a:off x="7772400" y="0"/>
            <a:ext cx="13716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ular Callout 8"/>
          <p:cNvSpPr/>
          <p:nvPr/>
        </p:nvSpPr>
        <p:spPr>
          <a:xfrm>
            <a:off x="533400" y="952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15" name="Rectangular Callout 14"/>
          <p:cNvSpPr/>
          <p:nvPr/>
        </p:nvSpPr>
        <p:spPr>
          <a:xfrm>
            <a:off x="533400" y="590550"/>
            <a:ext cx="2743200" cy="533400"/>
          </a:xfrm>
          <a:prstGeom prst="wedgeRectCallout">
            <a:avLst>
              <a:gd name="adj1" fmla="val 98112"/>
              <a:gd name="adj2" fmla="val 238095"/>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شارژ باتری تمام شده</a:t>
            </a:r>
            <a:endParaRPr lang="en-US" sz="2400" dirty="0">
              <a:solidFill>
                <a:schemeClr val="tx1"/>
              </a:solidFill>
              <a:cs typeface="B Homa" pitchFamily="2" charset="-78"/>
            </a:endParaRPr>
          </a:p>
        </p:txBody>
      </p:sp>
      <p:sp>
        <p:nvSpPr>
          <p:cNvPr id="17" name="Rectangular Callout 16"/>
          <p:cNvSpPr/>
          <p:nvPr/>
        </p:nvSpPr>
        <p:spPr>
          <a:xfrm>
            <a:off x="533400" y="1638300"/>
            <a:ext cx="2743200" cy="533400"/>
          </a:xfrm>
          <a:prstGeom prst="wedgeRectCallout">
            <a:avLst>
              <a:gd name="adj1" fmla="val 98806"/>
              <a:gd name="adj2" fmla="val 91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دینام از کار افتاده است</a:t>
            </a:r>
            <a:endParaRPr lang="en-US" sz="2400" dirty="0">
              <a:solidFill>
                <a:schemeClr val="tx1"/>
              </a:solidFill>
              <a:cs typeface="B Homa" pitchFamily="2" charset="-78"/>
            </a:endParaRPr>
          </a:p>
        </p:txBody>
      </p:sp>
      <p:sp>
        <p:nvSpPr>
          <p:cNvPr id="19" name="Rectangular Callout 18"/>
          <p:cNvSpPr/>
          <p:nvPr/>
        </p:nvSpPr>
        <p:spPr>
          <a:xfrm>
            <a:off x="533400" y="2705100"/>
            <a:ext cx="2743200" cy="704850"/>
          </a:xfrm>
          <a:prstGeom prst="wedgeRectCallout">
            <a:avLst>
              <a:gd name="adj1" fmla="val 95334"/>
              <a:gd name="adj2" fmla="val -61905"/>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نوار تسمه دینام پاره شده است</a:t>
            </a:r>
            <a:endParaRPr lang="en-US" sz="2400" dirty="0">
              <a:solidFill>
                <a:schemeClr val="tx1"/>
              </a:solidFill>
              <a:cs typeface="B Homa" pitchFamily="2" charset="-78"/>
            </a:endParaRPr>
          </a:p>
        </p:txBody>
      </p:sp>
      <p:sp>
        <p:nvSpPr>
          <p:cNvPr id="22" name="Rectangular Callout 21"/>
          <p:cNvSpPr/>
          <p:nvPr/>
        </p:nvSpPr>
        <p:spPr>
          <a:xfrm>
            <a:off x="533400" y="11620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23" name="Rectangular Callout 22"/>
          <p:cNvSpPr/>
          <p:nvPr/>
        </p:nvSpPr>
        <p:spPr>
          <a:xfrm>
            <a:off x="533400" y="220980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24" name="Rectangular Callout 23"/>
          <p:cNvSpPr/>
          <p:nvPr/>
        </p:nvSpPr>
        <p:spPr>
          <a:xfrm>
            <a:off x="533400" y="34480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25" name="Rectangular Callout 24"/>
          <p:cNvSpPr/>
          <p:nvPr/>
        </p:nvSpPr>
        <p:spPr>
          <a:xfrm>
            <a:off x="533400" y="4705350"/>
            <a:ext cx="2743200" cy="438150"/>
          </a:xfrm>
          <a:prstGeom prst="wedgeRectCallout">
            <a:avLst>
              <a:gd name="adj1" fmla="val -67861"/>
              <a:gd name="adj2" fmla="val 41666"/>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rgbClr val="FFFF00"/>
                </a:solidFill>
                <a:cs typeface="B Yekan" pitchFamily="2" charset="-78"/>
              </a:rPr>
              <a:t>چرا؟</a:t>
            </a:r>
            <a:endParaRPr lang="en-US" sz="2800" dirty="0">
              <a:solidFill>
                <a:srgbClr val="FFFF00"/>
              </a:solidFill>
              <a:cs typeface="B Yekan" pitchFamily="2" charset="-78"/>
            </a:endParaRPr>
          </a:p>
        </p:txBody>
      </p:sp>
      <p:sp>
        <p:nvSpPr>
          <p:cNvPr id="26" name="Rectangular Callout 25"/>
          <p:cNvSpPr/>
          <p:nvPr/>
        </p:nvSpPr>
        <p:spPr>
          <a:xfrm>
            <a:off x="533400" y="5257800"/>
            <a:ext cx="4724400" cy="990600"/>
          </a:xfrm>
          <a:prstGeom prst="wedgeRectCallout">
            <a:avLst>
              <a:gd name="adj1" fmla="val 41935"/>
              <a:gd name="adj2" fmla="val -287268"/>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ماشین طبق دستور العمل استاندارد و توصیه شده نگهداری نشده است.</a:t>
            </a:r>
            <a:endParaRPr lang="en-US" sz="2400" dirty="0">
              <a:solidFill>
                <a:schemeClr val="tx1"/>
              </a:solidFill>
              <a:cs typeface="B Homa" pitchFamily="2" charset="-78"/>
            </a:endParaRPr>
          </a:p>
        </p:txBody>
      </p:sp>
      <p:sp>
        <p:nvSpPr>
          <p:cNvPr id="16" name="Rectangle 15"/>
          <p:cNvSpPr/>
          <p:nvPr/>
        </p:nvSpPr>
        <p:spPr>
          <a:xfrm>
            <a:off x="6172200" y="206514"/>
            <a:ext cx="1356462" cy="707886"/>
          </a:xfrm>
          <a:prstGeom prst="rect">
            <a:avLst/>
          </a:prstGeom>
        </p:spPr>
        <p:txBody>
          <a:bodyPr wrap="none">
            <a:spAutoFit/>
          </a:bodyPr>
          <a:lstStyle/>
          <a:p>
            <a:r>
              <a:rPr lang="fa-IR" sz="4000" dirty="0" smtClean="0">
                <a:solidFill>
                  <a:srgbClr val="FFC000"/>
                </a:solidFill>
                <a:cs typeface="B Titr" pitchFamily="2" charset="-78"/>
              </a:rPr>
              <a:t>مسئله:</a:t>
            </a:r>
            <a:endParaRPr lang="en-US" sz="4000" dirty="0">
              <a:solidFill>
                <a:srgbClr val="FFC000"/>
              </a:solidFill>
              <a:cs typeface="B Titr" pitchFamily="2" charset="-78"/>
            </a:endParaRPr>
          </a:p>
        </p:txBody>
      </p:sp>
      <p:sp>
        <p:nvSpPr>
          <p:cNvPr id="18" name="Rounded Rectangular Callout 17"/>
          <p:cNvSpPr/>
          <p:nvPr/>
        </p:nvSpPr>
        <p:spPr>
          <a:xfrm>
            <a:off x="4953000" y="762000"/>
            <a:ext cx="3733800" cy="1066800"/>
          </a:xfrm>
          <a:prstGeom prst="wedgeRoundRectCallout">
            <a:avLst>
              <a:gd name="adj1" fmla="val -47364"/>
              <a:gd name="adj2" fmla="val 98214"/>
              <a:gd name="adj3" fmla="val 16667"/>
            </a:avLst>
          </a:prstGeom>
        </p:spPr>
        <p:style>
          <a:lnRef idx="2">
            <a:schemeClr val="accent6"/>
          </a:lnRef>
          <a:fillRef idx="1">
            <a:schemeClr val="lt1"/>
          </a:fillRef>
          <a:effectRef idx="0">
            <a:schemeClr val="accent6"/>
          </a:effectRef>
          <a:fontRef idx="minor">
            <a:schemeClr val="dk1"/>
          </a:fontRef>
        </p:style>
        <p:txBody>
          <a:bodyPr rtlCol="0" anchor="ctr"/>
          <a:lstStyle/>
          <a:p>
            <a:pPr algn="ctr" rtl="1"/>
            <a:r>
              <a:rPr lang="fa-IR" sz="3200" dirty="0" smtClean="0">
                <a:solidFill>
                  <a:schemeClr val="tx1">
                    <a:lumMod val="95000"/>
                    <a:lumOff val="5000"/>
                  </a:schemeClr>
                </a:solidFill>
                <a:cs typeface="B Titr" pitchFamily="2" charset="-78"/>
              </a:rPr>
              <a:t>ماشین روشن نمی‌شود</a:t>
            </a:r>
            <a:endParaRPr lang="en-US" sz="3200" dirty="0" smtClean="0">
              <a:solidFill>
                <a:schemeClr val="tx1">
                  <a:lumMod val="95000"/>
                  <a:lumOff val="5000"/>
                </a:schemeClr>
              </a:solidFill>
              <a:cs typeface="B Titr" pitchFamily="2" charset="-78"/>
            </a:endParaRPr>
          </a:p>
        </p:txBody>
      </p:sp>
      <p:sp>
        <p:nvSpPr>
          <p:cNvPr id="38" name="Rectangular Callout 37"/>
          <p:cNvSpPr/>
          <p:nvPr/>
        </p:nvSpPr>
        <p:spPr>
          <a:xfrm>
            <a:off x="533400" y="3943350"/>
            <a:ext cx="2743200" cy="704850"/>
          </a:xfrm>
          <a:prstGeom prst="wedgeRectCallout">
            <a:avLst>
              <a:gd name="adj1" fmla="val 93945"/>
              <a:gd name="adj2" fmla="val -188932"/>
            </a:avLst>
          </a:prstGeom>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tx1"/>
                </a:solidFill>
                <a:cs typeface="B Homa" pitchFamily="2" charset="-78"/>
              </a:rPr>
              <a:t>تسمه قدیمی بوده و تعویض نشده است</a:t>
            </a:r>
            <a:endParaRPr lang="en-US" sz="2400" dirty="0">
              <a:solidFill>
                <a:schemeClr val="tx1"/>
              </a:solidFill>
              <a:cs typeface="B Homa" pitchFamily="2" charset="-78"/>
            </a:endParaRPr>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p:cNvGrpSpPr/>
          <p:nvPr/>
        </p:nvGrpSpPr>
        <p:grpSpPr>
          <a:xfrm>
            <a:off x="828035" y="-139216"/>
            <a:ext cx="9451443" cy="6006616"/>
            <a:chOff x="828035" y="-533400"/>
            <a:chExt cx="9451443" cy="6006616"/>
          </a:xfrm>
        </p:grpSpPr>
        <p:sp>
          <p:nvSpPr>
            <p:cNvPr id="9" name="Rectangle 8"/>
            <p:cNvSpPr/>
            <p:nvPr/>
          </p:nvSpPr>
          <p:spPr>
            <a:xfrm rot="21410773">
              <a:off x="6240878" y="2318506"/>
              <a:ext cx="4038600" cy="3154710"/>
            </a:xfrm>
            <a:prstGeom prst="rect">
              <a:avLst/>
            </a:prstGeom>
          </p:spPr>
          <p:txBody>
            <a:bodyPr wrap="square">
              <a:spAutoFit/>
            </a:bodyPr>
            <a:lstStyle/>
            <a:p>
              <a:r>
                <a:rPr lang="fa-IR" sz="19900" dirty="0" smtClean="0">
                  <a:cs typeface="B Titr" pitchFamily="2" charset="-78"/>
                </a:rPr>
                <a:t>5</a:t>
              </a:r>
              <a:endParaRPr lang="en-US" sz="19900" dirty="0">
                <a:cs typeface="B Titr" pitchFamily="2" charset="-78"/>
              </a:endParaRPr>
            </a:p>
          </p:txBody>
        </p:sp>
        <p:sp>
          <p:nvSpPr>
            <p:cNvPr id="10" name="Rectangle 9"/>
            <p:cNvSpPr/>
            <p:nvPr/>
          </p:nvSpPr>
          <p:spPr>
            <a:xfrm>
              <a:off x="1924737" y="609600"/>
              <a:ext cx="5070619" cy="4508927"/>
            </a:xfrm>
            <a:prstGeom prst="rect">
              <a:avLst/>
            </a:prstGeom>
          </p:spPr>
          <p:txBody>
            <a:bodyPr wrap="none">
              <a:spAutoFit/>
            </a:bodyPr>
            <a:lstStyle/>
            <a:p>
              <a:r>
                <a:rPr lang="fa-IR" sz="28700" dirty="0" smtClean="0">
                  <a:solidFill>
                    <a:srgbClr val="FFFF00"/>
                  </a:solidFill>
                  <a:cs typeface="B Titr" pitchFamily="2" charset="-78"/>
                </a:rPr>
                <a:t>چرا</a:t>
              </a:r>
              <a:endParaRPr lang="en-US" sz="28700" dirty="0">
                <a:solidFill>
                  <a:srgbClr val="FFFF00"/>
                </a:solidFill>
                <a:cs typeface="B Titr" pitchFamily="2" charset="-78"/>
              </a:endParaRPr>
            </a:p>
          </p:txBody>
        </p:sp>
        <p:sp>
          <p:nvSpPr>
            <p:cNvPr id="11" name="Rectangle 10"/>
            <p:cNvSpPr/>
            <p:nvPr/>
          </p:nvSpPr>
          <p:spPr>
            <a:xfrm>
              <a:off x="828035" y="-533400"/>
              <a:ext cx="1838965" cy="5386090"/>
            </a:xfrm>
            <a:prstGeom prst="rect">
              <a:avLst/>
            </a:prstGeom>
          </p:spPr>
          <p:txBody>
            <a:bodyPr wrap="none">
              <a:spAutoFit/>
            </a:bodyPr>
            <a:lstStyle/>
            <a:p>
              <a:r>
                <a:rPr lang="fa-IR" sz="34400" smtClean="0">
                  <a:cs typeface="B Zar" pitchFamily="2" charset="-78"/>
                </a:rPr>
                <a:t>؟</a:t>
              </a:r>
              <a:endParaRPr lang="en-US" sz="34400" dirty="0">
                <a:cs typeface="B Zar" pitchFamily="2" charset="-78"/>
              </a:endParaRPr>
            </a:p>
          </p:txBody>
        </p:sp>
      </p:grpSp>
      <p:sp>
        <p:nvSpPr>
          <p:cNvPr id="13" name="Rectangle 12"/>
          <p:cNvSpPr/>
          <p:nvPr/>
        </p:nvSpPr>
        <p:spPr>
          <a:xfrm>
            <a:off x="0" y="5725180"/>
            <a:ext cx="9144000" cy="523220"/>
          </a:xfrm>
          <a:prstGeom prst="rect">
            <a:avLst/>
          </a:prstGeom>
        </p:spPr>
        <p:txBody>
          <a:bodyPr wrap="square">
            <a:spAutoFit/>
          </a:bodyPr>
          <a:lstStyle/>
          <a:p>
            <a:pPr algn="ctr" rtl="1"/>
            <a:r>
              <a:rPr lang="fa-IR" sz="2800" dirty="0" smtClean="0">
                <a:cs typeface="B Yekan" pitchFamily="2" charset="-78"/>
              </a:rPr>
              <a:t>حرکت از پیامدهای ظاهری یک مشکل به ریشه‌های اصلی وقوع آن</a:t>
            </a:r>
            <a:endParaRPr lang="en-US" sz="2800" dirty="0">
              <a:cs typeface="B Yekan" pitchFamily="2" charset="-78"/>
            </a:endParaRPr>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0" name="Group 19"/>
          <p:cNvGrpSpPr/>
          <p:nvPr/>
        </p:nvGrpSpPr>
        <p:grpSpPr>
          <a:xfrm>
            <a:off x="0" y="5943600"/>
            <a:ext cx="2514600" cy="914400"/>
            <a:chOff x="0" y="5943600"/>
            <a:chExt cx="2514600" cy="914400"/>
          </a:xfrm>
        </p:grpSpPr>
        <p:pic>
          <p:nvPicPr>
            <p:cNvPr id="27" name="Picture 2" descr="E:\minidars works\CarProblems.jpg"/>
            <p:cNvPicPr>
              <a:picLocks noChangeAspect="1" noChangeArrowheads="1"/>
            </p:cNvPicPr>
            <p:nvPr/>
          </p:nvPicPr>
          <p:blipFill>
            <a:blip r:embed="rId3" cstate="print"/>
            <a:srcRect l="1535" t="81818" r="95070"/>
            <a:stretch>
              <a:fillRect/>
            </a:stretch>
          </p:blipFill>
          <p:spPr bwMode="auto">
            <a:xfrm>
              <a:off x="2286000" y="5943600"/>
              <a:ext cx="228600" cy="914400"/>
            </a:xfrm>
            <a:prstGeom prst="rect">
              <a:avLst/>
            </a:prstGeom>
            <a:noFill/>
          </p:spPr>
        </p:pic>
        <p:pic>
          <p:nvPicPr>
            <p:cNvPr id="28" name="Picture 2" descr="E:\minidars works\CarProblems.jpg"/>
            <p:cNvPicPr>
              <a:picLocks noChangeAspect="1" noChangeArrowheads="1"/>
            </p:cNvPicPr>
            <p:nvPr/>
          </p:nvPicPr>
          <p:blipFill>
            <a:blip r:embed="rId3" cstate="print"/>
            <a:srcRect l="1535" t="81818" r="95070"/>
            <a:stretch>
              <a:fillRect/>
            </a:stretch>
          </p:blipFill>
          <p:spPr bwMode="auto">
            <a:xfrm>
              <a:off x="2057400" y="5943600"/>
              <a:ext cx="228600" cy="914400"/>
            </a:xfrm>
            <a:prstGeom prst="rect">
              <a:avLst/>
            </a:prstGeom>
            <a:noFill/>
          </p:spPr>
        </p:pic>
        <p:pic>
          <p:nvPicPr>
            <p:cNvPr id="29" name="Picture 2" descr="E:\minidars works\CarProblems.jpg"/>
            <p:cNvPicPr>
              <a:picLocks noChangeAspect="1" noChangeArrowheads="1"/>
            </p:cNvPicPr>
            <p:nvPr/>
          </p:nvPicPr>
          <p:blipFill>
            <a:blip r:embed="rId3" cstate="print"/>
            <a:srcRect l="1535" t="81818" r="95070"/>
            <a:stretch>
              <a:fillRect/>
            </a:stretch>
          </p:blipFill>
          <p:spPr bwMode="auto">
            <a:xfrm>
              <a:off x="1828800" y="5943600"/>
              <a:ext cx="228600" cy="914400"/>
            </a:xfrm>
            <a:prstGeom prst="rect">
              <a:avLst/>
            </a:prstGeom>
            <a:noFill/>
          </p:spPr>
        </p:pic>
        <p:pic>
          <p:nvPicPr>
            <p:cNvPr id="30" name="Picture 2" descr="E:\minidars works\CarProblems.jpg"/>
            <p:cNvPicPr>
              <a:picLocks noChangeAspect="1" noChangeArrowheads="1"/>
            </p:cNvPicPr>
            <p:nvPr/>
          </p:nvPicPr>
          <p:blipFill>
            <a:blip r:embed="rId3" cstate="print"/>
            <a:srcRect l="1535" t="81818" r="95070"/>
            <a:stretch>
              <a:fillRect/>
            </a:stretch>
          </p:blipFill>
          <p:spPr bwMode="auto">
            <a:xfrm>
              <a:off x="1600200" y="5943600"/>
              <a:ext cx="228600" cy="914400"/>
            </a:xfrm>
            <a:prstGeom prst="rect">
              <a:avLst/>
            </a:prstGeom>
            <a:noFill/>
          </p:spPr>
        </p:pic>
        <p:pic>
          <p:nvPicPr>
            <p:cNvPr id="31" name="Picture 2" descr="E:\minidars works\CarProblems.jpg"/>
            <p:cNvPicPr>
              <a:picLocks noChangeAspect="1" noChangeArrowheads="1"/>
            </p:cNvPicPr>
            <p:nvPr/>
          </p:nvPicPr>
          <p:blipFill>
            <a:blip r:embed="rId3" cstate="print"/>
            <a:srcRect l="1535" t="81818" r="95070"/>
            <a:stretch>
              <a:fillRect/>
            </a:stretch>
          </p:blipFill>
          <p:spPr bwMode="auto">
            <a:xfrm>
              <a:off x="1371600" y="5943600"/>
              <a:ext cx="228600" cy="914400"/>
            </a:xfrm>
            <a:prstGeom prst="rect">
              <a:avLst/>
            </a:prstGeom>
            <a:noFill/>
          </p:spPr>
        </p:pic>
        <p:pic>
          <p:nvPicPr>
            <p:cNvPr id="32" name="Picture 2" descr="E:\minidars works\CarProblems.jpg"/>
            <p:cNvPicPr>
              <a:picLocks noChangeAspect="1" noChangeArrowheads="1"/>
            </p:cNvPicPr>
            <p:nvPr/>
          </p:nvPicPr>
          <p:blipFill>
            <a:blip r:embed="rId3" cstate="print"/>
            <a:srcRect l="1535" t="81818" r="95070"/>
            <a:stretch>
              <a:fillRect/>
            </a:stretch>
          </p:blipFill>
          <p:spPr bwMode="auto">
            <a:xfrm>
              <a:off x="1143000" y="5943600"/>
              <a:ext cx="228600" cy="914400"/>
            </a:xfrm>
            <a:prstGeom prst="rect">
              <a:avLst/>
            </a:prstGeom>
            <a:noFill/>
          </p:spPr>
        </p:pic>
        <p:pic>
          <p:nvPicPr>
            <p:cNvPr id="33" name="Picture 2" descr="E:\minidars works\CarProblems.jpg"/>
            <p:cNvPicPr>
              <a:picLocks noChangeAspect="1" noChangeArrowheads="1"/>
            </p:cNvPicPr>
            <p:nvPr/>
          </p:nvPicPr>
          <p:blipFill>
            <a:blip r:embed="rId3" cstate="print"/>
            <a:srcRect l="1535" t="81818" r="95070"/>
            <a:stretch>
              <a:fillRect/>
            </a:stretch>
          </p:blipFill>
          <p:spPr bwMode="auto">
            <a:xfrm>
              <a:off x="914400" y="5943600"/>
              <a:ext cx="228600" cy="914400"/>
            </a:xfrm>
            <a:prstGeom prst="rect">
              <a:avLst/>
            </a:prstGeom>
            <a:noFill/>
          </p:spPr>
        </p:pic>
        <p:pic>
          <p:nvPicPr>
            <p:cNvPr id="34" name="Picture 2" descr="E:\minidars works\CarProblems.jpg"/>
            <p:cNvPicPr>
              <a:picLocks noChangeAspect="1" noChangeArrowheads="1"/>
            </p:cNvPicPr>
            <p:nvPr/>
          </p:nvPicPr>
          <p:blipFill>
            <a:blip r:embed="rId3" cstate="print"/>
            <a:srcRect l="1535" t="81818" r="95070"/>
            <a:stretch>
              <a:fillRect/>
            </a:stretch>
          </p:blipFill>
          <p:spPr bwMode="auto">
            <a:xfrm>
              <a:off x="685800" y="5943600"/>
              <a:ext cx="228600" cy="914400"/>
            </a:xfrm>
            <a:prstGeom prst="rect">
              <a:avLst/>
            </a:prstGeom>
            <a:noFill/>
          </p:spPr>
        </p:pic>
        <p:pic>
          <p:nvPicPr>
            <p:cNvPr id="35" name="Picture 2" descr="E:\minidars works\CarProblems.jpg"/>
            <p:cNvPicPr>
              <a:picLocks noChangeAspect="1" noChangeArrowheads="1"/>
            </p:cNvPicPr>
            <p:nvPr/>
          </p:nvPicPr>
          <p:blipFill>
            <a:blip r:embed="rId3" cstate="print"/>
            <a:srcRect l="1535" t="81818" r="95070"/>
            <a:stretch>
              <a:fillRect/>
            </a:stretch>
          </p:blipFill>
          <p:spPr bwMode="auto">
            <a:xfrm>
              <a:off x="457200" y="5943600"/>
              <a:ext cx="228600" cy="914400"/>
            </a:xfrm>
            <a:prstGeom prst="rect">
              <a:avLst/>
            </a:prstGeom>
            <a:noFill/>
          </p:spPr>
        </p:pic>
        <p:pic>
          <p:nvPicPr>
            <p:cNvPr id="36" name="Picture 2" descr="E:\minidars works\CarProblems.jpg"/>
            <p:cNvPicPr>
              <a:picLocks noChangeAspect="1" noChangeArrowheads="1"/>
            </p:cNvPicPr>
            <p:nvPr/>
          </p:nvPicPr>
          <p:blipFill>
            <a:blip r:embed="rId3" cstate="print"/>
            <a:srcRect l="1535" t="81818" r="95070"/>
            <a:stretch>
              <a:fillRect/>
            </a:stretch>
          </p:blipFill>
          <p:spPr bwMode="auto">
            <a:xfrm>
              <a:off x="228600" y="5943600"/>
              <a:ext cx="228600" cy="914400"/>
            </a:xfrm>
            <a:prstGeom prst="rect">
              <a:avLst/>
            </a:prstGeom>
            <a:noFill/>
          </p:spPr>
        </p:pic>
        <p:pic>
          <p:nvPicPr>
            <p:cNvPr id="37" name="Picture 2" descr="E:\minidars works\CarProblems.jpg"/>
            <p:cNvPicPr>
              <a:picLocks noChangeAspect="1" noChangeArrowheads="1"/>
            </p:cNvPicPr>
            <p:nvPr/>
          </p:nvPicPr>
          <p:blipFill>
            <a:blip r:embed="rId3" cstate="print"/>
            <a:srcRect l="1535" t="81818" r="95070"/>
            <a:stretch>
              <a:fillRect/>
            </a:stretch>
          </p:blipFill>
          <p:spPr bwMode="auto">
            <a:xfrm>
              <a:off x="0" y="5943600"/>
              <a:ext cx="228600" cy="914400"/>
            </a:xfrm>
            <a:prstGeom prst="rect">
              <a:avLst/>
            </a:prstGeom>
            <a:noFill/>
          </p:spPr>
        </p:pic>
      </p:grpSp>
      <p:pic>
        <p:nvPicPr>
          <p:cNvPr id="2050" name="Picture 2" descr="E:\minidars works\CarProblems.jpg"/>
          <p:cNvPicPr>
            <a:picLocks noChangeAspect="1" noChangeArrowheads="1"/>
          </p:cNvPicPr>
          <p:nvPr/>
        </p:nvPicPr>
        <p:blipFill>
          <a:blip r:embed="rId3" cstate="print"/>
          <a:srcRect l="1535"/>
          <a:stretch>
            <a:fillRect/>
          </a:stretch>
        </p:blipFill>
        <p:spPr bwMode="auto">
          <a:xfrm>
            <a:off x="2514600" y="1828800"/>
            <a:ext cx="6629401" cy="5029200"/>
          </a:xfrm>
          <a:prstGeom prst="rect">
            <a:avLst/>
          </a:prstGeom>
          <a:noFill/>
        </p:spPr>
      </p:pic>
      <p:sp>
        <p:nvSpPr>
          <p:cNvPr id="8" name="Rectangle 7"/>
          <p:cNvSpPr/>
          <p:nvPr/>
        </p:nvSpPr>
        <p:spPr>
          <a:xfrm>
            <a:off x="7772400" y="0"/>
            <a:ext cx="13716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ular Callout 8"/>
          <p:cNvSpPr/>
          <p:nvPr/>
        </p:nvSpPr>
        <p:spPr>
          <a:xfrm>
            <a:off x="533400" y="95250"/>
            <a:ext cx="2743200" cy="438150"/>
          </a:xfrm>
          <a:prstGeom prst="wedgeRectCallout">
            <a:avLst>
              <a:gd name="adj1" fmla="val -67861"/>
              <a:gd name="adj2" fmla="val 41666"/>
            </a:avLst>
          </a:prstGeom>
          <a:solidFill>
            <a:schemeClr val="accent2">
              <a:lumMod val="20000"/>
              <a:lumOff val="8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chemeClr val="bg1">
                    <a:lumMod val="50000"/>
                  </a:schemeClr>
                </a:solidFill>
                <a:cs typeface="B Yekan" pitchFamily="2" charset="-78"/>
              </a:rPr>
              <a:t>چرا؟</a:t>
            </a:r>
            <a:endParaRPr lang="en-US" sz="2800" dirty="0">
              <a:solidFill>
                <a:schemeClr val="bg1">
                  <a:lumMod val="50000"/>
                </a:schemeClr>
              </a:solidFill>
              <a:cs typeface="B Yekan" pitchFamily="2" charset="-78"/>
            </a:endParaRPr>
          </a:p>
        </p:txBody>
      </p:sp>
      <p:sp>
        <p:nvSpPr>
          <p:cNvPr id="15" name="Rectangular Callout 14"/>
          <p:cNvSpPr/>
          <p:nvPr/>
        </p:nvSpPr>
        <p:spPr>
          <a:xfrm>
            <a:off x="533400" y="590550"/>
            <a:ext cx="2743200" cy="533400"/>
          </a:xfrm>
          <a:prstGeom prst="wedgeRectCallout">
            <a:avLst>
              <a:gd name="adj1" fmla="val 98112"/>
              <a:gd name="adj2" fmla="val 238095"/>
            </a:avLst>
          </a:prstGeom>
          <a:solidFill>
            <a:schemeClr val="accent2">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bg1">
                    <a:lumMod val="50000"/>
                  </a:schemeClr>
                </a:solidFill>
                <a:cs typeface="B Homa" pitchFamily="2" charset="-78"/>
              </a:rPr>
              <a:t>شارژ باتری تمام شده</a:t>
            </a:r>
            <a:endParaRPr lang="en-US" sz="2400" dirty="0">
              <a:solidFill>
                <a:schemeClr val="bg1">
                  <a:lumMod val="50000"/>
                </a:schemeClr>
              </a:solidFill>
              <a:cs typeface="B Homa" pitchFamily="2" charset="-78"/>
            </a:endParaRPr>
          </a:p>
        </p:txBody>
      </p:sp>
      <p:sp>
        <p:nvSpPr>
          <p:cNvPr id="17" name="Rectangular Callout 16"/>
          <p:cNvSpPr/>
          <p:nvPr/>
        </p:nvSpPr>
        <p:spPr>
          <a:xfrm>
            <a:off x="533400" y="1638300"/>
            <a:ext cx="2743200" cy="533400"/>
          </a:xfrm>
          <a:prstGeom prst="wedgeRectCallout">
            <a:avLst>
              <a:gd name="adj1" fmla="val 98806"/>
              <a:gd name="adj2" fmla="val 91667"/>
            </a:avLst>
          </a:prstGeom>
          <a:solidFill>
            <a:schemeClr val="accent2">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bg1">
                    <a:lumMod val="50000"/>
                  </a:schemeClr>
                </a:solidFill>
                <a:cs typeface="B Homa" pitchFamily="2" charset="-78"/>
              </a:rPr>
              <a:t>دینام از کار افتاده است</a:t>
            </a:r>
            <a:endParaRPr lang="en-US" sz="2400" dirty="0">
              <a:solidFill>
                <a:schemeClr val="bg1">
                  <a:lumMod val="50000"/>
                </a:schemeClr>
              </a:solidFill>
              <a:cs typeface="B Homa" pitchFamily="2" charset="-78"/>
            </a:endParaRPr>
          </a:p>
        </p:txBody>
      </p:sp>
      <p:sp>
        <p:nvSpPr>
          <p:cNvPr id="19" name="Rectangular Callout 18"/>
          <p:cNvSpPr/>
          <p:nvPr/>
        </p:nvSpPr>
        <p:spPr>
          <a:xfrm>
            <a:off x="533400" y="2705100"/>
            <a:ext cx="2743200" cy="704850"/>
          </a:xfrm>
          <a:prstGeom prst="wedgeRectCallout">
            <a:avLst>
              <a:gd name="adj1" fmla="val 95334"/>
              <a:gd name="adj2" fmla="val -61905"/>
            </a:avLst>
          </a:prstGeom>
          <a:solidFill>
            <a:schemeClr val="accent2">
              <a:lumMod val="20000"/>
              <a:lumOff val="80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bg1">
                    <a:lumMod val="50000"/>
                  </a:schemeClr>
                </a:solidFill>
                <a:cs typeface="B Homa" pitchFamily="2" charset="-78"/>
              </a:rPr>
              <a:t>نوار تسمه دینام پاره شده است</a:t>
            </a:r>
            <a:endParaRPr lang="en-US" sz="2400" dirty="0">
              <a:solidFill>
                <a:schemeClr val="bg1">
                  <a:lumMod val="50000"/>
                </a:schemeClr>
              </a:solidFill>
              <a:cs typeface="B Homa" pitchFamily="2" charset="-78"/>
            </a:endParaRPr>
          </a:p>
        </p:txBody>
      </p:sp>
      <p:sp>
        <p:nvSpPr>
          <p:cNvPr id="22" name="Rectangular Callout 21"/>
          <p:cNvSpPr/>
          <p:nvPr/>
        </p:nvSpPr>
        <p:spPr>
          <a:xfrm>
            <a:off x="533400" y="1162050"/>
            <a:ext cx="2743200" cy="438150"/>
          </a:xfrm>
          <a:prstGeom prst="wedgeRectCallout">
            <a:avLst>
              <a:gd name="adj1" fmla="val -67861"/>
              <a:gd name="adj2" fmla="val 41666"/>
            </a:avLst>
          </a:prstGeom>
          <a:solidFill>
            <a:schemeClr val="accent2">
              <a:lumMod val="20000"/>
              <a:lumOff val="8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chemeClr val="bg1">
                    <a:lumMod val="50000"/>
                  </a:schemeClr>
                </a:solidFill>
                <a:cs typeface="B Yekan" pitchFamily="2" charset="-78"/>
              </a:rPr>
              <a:t>چرا؟</a:t>
            </a:r>
            <a:endParaRPr lang="en-US" sz="2800" dirty="0">
              <a:solidFill>
                <a:schemeClr val="bg1">
                  <a:lumMod val="50000"/>
                </a:schemeClr>
              </a:solidFill>
              <a:cs typeface="B Yekan" pitchFamily="2" charset="-78"/>
            </a:endParaRPr>
          </a:p>
        </p:txBody>
      </p:sp>
      <p:sp>
        <p:nvSpPr>
          <p:cNvPr id="23" name="Rectangular Callout 22"/>
          <p:cNvSpPr/>
          <p:nvPr/>
        </p:nvSpPr>
        <p:spPr>
          <a:xfrm>
            <a:off x="533400" y="2209800"/>
            <a:ext cx="2743200" cy="438150"/>
          </a:xfrm>
          <a:prstGeom prst="wedgeRectCallout">
            <a:avLst>
              <a:gd name="adj1" fmla="val -67861"/>
              <a:gd name="adj2" fmla="val 41666"/>
            </a:avLst>
          </a:prstGeom>
          <a:solidFill>
            <a:schemeClr val="accent2">
              <a:lumMod val="20000"/>
              <a:lumOff val="8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chemeClr val="bg1">
                    <a:lumMod val="50000"/>
                  </a:schemeClr>
                </a:solidFill>
                <a:cs typeface="B Yekan" pitchFamily="2" charset="-78"/>
              </a:rPr>
              <a:t>چرا؟</a:t>
            </a:r>
            <a:endParaRPr lang="en-US" sz="2800" dirty="0">
              <a:solidFill>
                <a:schemeClr val="bg1">
                  <a:lumMod val="50000"/>
                </a:schemeClr>
              </a:solidFill>
              <a:cs typeface="B Yekan" pitchFamily="2" charset="-78"/>
            </a:endParaRPr>
          </a:p>
        </p:txBody>
      </p:sp>
      <p:sp>
        <p:nvSpPr>
          <p:cNvPr id="24" name="Rectangular Callout 23"/>
          <p:cNvSpPr/>
          <p:nvPr/>
        </p:nvSpPr>
        <p:spPr>
          <a:xfrm>
            <a:off x="533400" y="3448050"/>
            <a:ext cx="2743200" cy="438150"/>
          </a:xfrm>
          <a:prstGeom prst="wedgeRectCallout">
            <a:avLst>
              <a:gd name="adj1" fmla="val -67861"/>
              <a:gd name="adj2" fmla="val 41666"/>
            </a:avLst>
          </a:prstGeom>
          <a:solidFill>
            <a:schemeClr val="accent2">
              <a:lumMod val="20000"/>
              <a:lumOff val="8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chemeClr val="bg1">
                    <a:lumMod val="50000"/>
                  </a:schemeClr>
                </a:solidFill>
                <a:cs typeface="B Yekan" pitchFamily="2" charset="-78"/>
              </a:rPr>
              <a:t>چرا؟</a:t>
            </a:r>
            <a:endParaRPr lang="en-US" sz="2800" dirty="0">
              <a:solidFill>
                <a:schemeClr val="bg1">
                  <a:lumMod val="50000"/>
                </a:schemeClr>
              </a:solidFill>
              <a:cs typeface="B Yekan" pitchFamily="2" charset="-78"/>
            </a:endParaRPr>
          </a:p>
        </p:txBody>
      </p:sp>
      <p:sp>
        <p:nvSpPr>
          <p:cNvPr id="25" name="Rectangular Callout 24"/>
          <p:cNvSpPr/>
          <p:nvPr/>
        </p:nvSpPr>
        <p:spPr>
          <a:xfrm>
            <a:off x="533400" y="4705350"/>
            <a:ext cx="2743200" cy="438150"/>
          </a:xfrm>
          <a:prstGeom prst="wedgeRectCallout">
            <a:avLst>
              <a:gd name="adj1" fmla="val -67861"/>
              <a:gd name="adj2" fmla="val 41666"/>
            </a:avLst>
          </a:prstGeom>
          <a:solidFill>
            <a:schemeClr val="accent2">
              <a:lumMod val="20000"/>
              <a:lumOff val="80000"/>
            </a:schemeClr>
          </a:solidFill>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fa-IR" sz="2800" dirty="0" smtClean="0">
                <a:solidFill>
                  <a:schemeClr val="bg1">
                    <a:lumMod val="50000"/>
                  </a:schemeClr>
                </a:solidFill>
                <a:cs typeface="B Yekan" pitchFamily="2" charset="-78"/>
              </a:rPr>
              <a:t>چرا؟</a:t>
            </a:r>
            <a:endParaRPr lang="en-US" sz="2800" dirty="0">
              <a:solidFill>
                <a:schemeClr val="bg1">
                  <a:lumMod val="50000"/>
                </a:schemeClr>
              </a:solidFill>
              <a:cs typeface="B Yekan" pitchFamily="2" charset="-78"/>
            </a:endParaRPr>
          </a:p>
        </p:txBody>
      </p:sp>
      <p:sp>
        <p:nvSpPr>
          <p:cNvPr id="26" name="Rectangular Callout 25"/>
          <p:cNvSpPr/>
          <p:nvPr/>
        </p:nvSpPr>
        <p:spPr>
          <a:xfrm>
            <a:off x="533400" y="5257800"/>
            <a:ext cx="4724400" cy="990600"/>
          </a:xfrm>
          <a:prstGeom prst="wedgeRectCallout">
            <a:avLst>
              <a:gd name="adj1" fmla="val 41935"/>
              <a:gd name="adj2" fmla="val -287268"/>
            </a:avLst>
          </a:prstGeom>
          <a:solidFill>
            <a:srgbClr val="FFFF00"/>
          </a:solidFill>
        </p:spPr>
        <p:style>
          <a:lnRef idx="2">
            <a:schemeClr val="dk1"/>
          </a:lnRef>
          <a:fillRef idx="1">
            <a:schemeClr val="lt1"/>
          </a:fillRef>
          <a:effectRef idx="0">
            <a:schemeClr val="dk1"/>
          </a:effectRef>
          <a:fontRef idx="minor">
            <a:schemeClr val="dk1"/>
          </a:fontRef>
        </p:style>
        <p:txBody>
          <a:bodyPr rtlCol="0" anchor="ctr"/>
          <a:lstStyle/>
          <a:p>
            <a:pPr algn="ctr"/>
            <a:r>
              <a:rPr lang="fa-IR" sz="2400" b="1" dirty="0" smtClean="0">
                <a:solidFill>
                  <a:srgbClr val="002060"/>
                </a:solidFill>
                <a:cs typeface="B Homa" pitchFamily="2" charset="-78"/>
              </a:rPr>
              <a:t>ماشین طبق دستور العمل استاندارد و توصیه شده نگهداری نشده است.</a:t>
            </a:r>
            <a:endParaRPr lang="en-US" sz="2400" b="1" dirty="0">
              <a:solidFill>
                <a:srgbClr val="002060"/>
              </a:solidFill>
              <a:cs typeface="B Homa" pitchFamily="2" charset="-78"/>
            </a:endParaRPr>
          </a:p>
        </p:txBody>
      </p:sp>
      <p:sp>
        <p:nvSpPr>
          <p:cNvPr id="16" name="Rectangle 15"/>
          <p:cNvSpPr/>
          <p:nvPr/>
        </p:nvSpPr>
        <p:spPr>
          <a:xfrm>
            <a:off x="6172200" y="206514"/>
            <a:ext cx="1356462" cy="707886"/>
          </a:xfrm>
          <a:prstGeom prst="rect">
            <a:avLst/>
          </a:prstGeom>
        </p:spPr>
        <p:txBody>
          <a:bodyPr wrap="none">
            <a:spAutoFit/>
          </a:bodyPr>
          <a:lstStyle/>
          <a:p>
            <a:r>
              <a:rPr lang="fa-IR" sz="4000" dirty="0" smtClean="0">
                <a:solidFill>
                  <a:srgbClr val="FFC000"/>
                </a:solidFill>
                <a:cs typeface="B Titr" pitchFamily="2" charset="-78"/>
              </a:rPr>
              <a:t>مسئله:</a:t>
            </a:r>
            <a:endParaRPr lang="en-US" sz="4000" dirty="0">
              <a:solidFill>
                <a:srgbClr val="FFC000"/>
              </a:solidFill>
              <a:cs typeface="B Titr" pitchFamily="2" charset="-78"/>
            </a:endParaRPr>
          </a:p>
        </p:txBody>
      </p:sp>
      <p:sp>
        <p:nvSpPr>
          <p:cNvPr id="18" name="Rounded Rectangular Callout 17"/>
          <p:cNvSpPr/>
          <p:nvPr/>
        </p:nvSpPr>
        <p:spPr>
          <a:xfrm>
            <a:off x="4953000" y="762000"/>
            <a:ext cx="3733800" cy="1066800"/>
          </a:xfrm>
          <a:prstGeom prst="wedgeRoundRectCallout">
            <a:avLst>
              <a:gd name="adj1" fmla="val -47364"/>
              <a:gd name="adj2" fmla="val 98214"/>
              <a:gd name="adj3" fmla="val 16667"/>
            </a:avLst>
          </a:prstGeom>
          <a:solidFill>
            <a:srgbClr val="FFFF00"/>
          </a:solidFill>
        </p:spPr>
        <p:style>
          <a:lnRef idx="2">
            <a:schemeClr val="accent6"/>
          </a:lnRef>
          <a:fillRef idx="1">
            <a:schemeClr val="lt1"/>
          </a:fillRef>
          <a:effectRef idx="0">
            <a:schemeClr val="accent6"/>
          </a:effectRef>
          <a:fontRef idx="minor">
            <a:schemeClr val="dk1"/>
          </a:fontRef>
        </p:style>
        <p:txBody>
          <a:bodyPr rtlCol="0" anchor="ctr"/>
          <a:lstStyle/>
          <a:p>
            <a:pPr algn="ctr" rtl="1"/>
            <a:r>
              <a:rPr lang="fa-IR" sz="3200" dirty="0" smtClean="0">
                <a:solidFill>
                  <a:srgbClr val="002060"/>
                </a:solidFill>
                <a:cs typeface="B Titr" pitchFamily="2" charset="-78"/>
              </a:rPr>
              <a:t>ماشین روشن نمی‌شود</a:t>
            </a:r>
            <a:endParaRPr lang="en-US" sz="3200" dirty="0" smtClean="0">
              <a:solidFill>
                <a:srgbClr val="002060"/>
              </a:solidFill>
              <a:cs typeface="B Titr" pitchFamily="2" charset="-78"/>
            </a:endParaRPr>
          </a:p>
        </p:txBody>
      </p:sp>
      <p:sp>
        <p:nvSpPr>
          <p:cNvPr id="38" name="Rectangle 37"/>
          <p:cNvSpPr/>
          <p:nvPr/>
        </p:nvSpPr>
        <p:spPr>
          <a:xfrm>
            <a:off x="5410200" y="5388114"/>
            <a:ext cx="2324675" cy="707886"/>
          </a:xfrm>
          <a:prstGeom prst="rect">
            <a:avLst/>
          </a:prstGeom>
        </p:spPr>
        <p:txBody>
          <a:bodyPr wrap="none">
            <a:spAutoFit/>
          </a:bodyPr>
          <a:lstStyle/>
          <a:p>
            <a:r>
              <a:rPr lang="fa-IR" sz="4000" dirty="0" smtClean="0">
                <a:solidFill>
                  <a:srgbClr val="FFC000"/>
                </a:solidFill>
                <a:effectLst>
                  <a:outerShdw blurRad="88900" dist="88900" dir="1920000" sx="103000" sy="103000" algn="ctr" rotWithShape="0">
                    <a:schemeClr val="tx1"/>
                  </a:outerShdw>
                </a:effectLst>
                <a:cs typeface="B Titr" pitchFamily="2" charset="-78"/>
              </a:rPr>
              <a:t>ریشه اصلی:</a:t>
            </a:r>
            <a:endParaRPr lang="en-US" sz="4000" dirty="0">
              <a:solidFill>
                <a:srgbClr val="FFC000"/>
              </a:solidFill>
              <a:effectLst>
                <a:outerShdw blurRad="88900" dist="88900" dir="1920000" sx="103000" sy="103000" algn="ctr" rotWithShape="0">
                  <a:schemeClr val="tx1"/>
                </a:outerShdw>
              </a:effectLst>
              <a:cs typeface="B Titr" pitchFamily="2" charset="-78"/>
            </a:endParaRPr>
          </a:p>
        </p:txBody>
      </p:sp>
      <p:sp>
        <p:nvSpPr>
          <p:cNvPr id="39" name="Rectangular Callout 38"/>
          <p:cNvSpPr/>
          <p:nvPr/>
        </p:nvSpPr>
        <p:spPr>
          <a:xfrm>
            <a:off x="533400" y="3943350"/>
            <a:ext cx="2743200" cy="704850"/>
          </a:xfrm>
          <a:prstGeom prst="wedgeRectCallout">
            <a:avLst>
              <a:gd name="adj1" fmla="val 93945"/>
              <a:gd name="adj2" fmla="val -188932"/>
            </a:avLst>
          </a:prstGeom>
          <a:solidFill>
            <a:schemeClr val="bg1">
              <a:lumMod val="85000"/>
            </a:schemeClr>
          </a:solidFill>
        </p:spPr>
        <p:style>
          <a:lnRef idx="2">
            <a:schemeClr val="dk1"/>
          </a:lnRef>
          <a:fillRef idx="1">
            <a:schemeClr val="lt1"/>
          </a:fillRef>
          <a:effectRef idx="0">
            <a:schemeClr val="dk1"/>
          </a:effectRef>
          <a:fontRef idx="minor">
            <a:schemeClr val="dk1"/>
          </a:fontRef>
        </p:style>
        <p:txBody>
          <a:bodyPr rtlCol="0" anchor="ctr"/>
          <a:lstStyle/>
          <a:p>
            <a:pPr algn="ctr"/>
            <a:r>
              <a:rPr lang="fa-IR" sz="2400" dirty="0" smtClean="0">
                <a:solidFill>
                  <a:schemeClr val="bg1">
                    <a:lumMod val="50000"/>
                  </a:schemeClr>
                </a:solidFill>
                <a:cs typeface="B Homa" pitchFamily="2" charset="-78"/>
              </a:rPr>
              <a:t>تسمه قدیمی بوده و تعویض نشده است</a:t>
            </a:r>
            <a:endParaRPr lang="en-US" sz="2400" dirty="0">
              <a:solidFill>
                <a:schemeClr val="bg1">
                  <a:lumMod val="50000"/>
                </a:schemeClr>
              </a:solidFill>
              <a:cs typeface="B Homa" pitchFamily="2" charset="-78"/>
            </a:endParaRPr>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3076" name="Picture 4" descr="E:\minidars works\shutterstock_65729302.jpg"/>
          <p:cNvPicPr>
            <a:picLocks noChangeAspect="1" noChangeArrowheads="1"/>
          </p:cNvPicPr>
          <p:nvPr/>
        </p:nvPicPr>
        <p:blipFill>
          <a:blip r:embed="rId3" cstate="print"/>
          <a:srcRect l="7292" r="3917"/>
          <a:stretch>
            <a:fillRect/>
          </a:stretch>
        </p:blipFill>
        <p:spPr bwMode="auto">
          <a:xfrm>
            <a:off x="2133600" y="685800"/>
            <a:ext cx="5181600" cy="5410200"/>
          </a:xfrm>
          <a:prstGeom prst="rect">
            <a:avLst/>
          </a:prstGeom>
          <a:noFill/>
        </p:spPr>
      </p:pic>
      <p:sp>
        <p:nvSpPr>
          <p:cNvPr id="10" name="Rectangle 9"/>
          <p:cNvSpPr/>
          <p:nvPr/>
        </p:nvSpPr>
        <p:spPr>
          <a:xfrm>
            <a:off x="7772400" y="0"/>
            <a:ext cx="13716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5592762"/>
          </a:xfrm>
        </p:spPr>
        <p:txBody>
          <a:bodyPr>
            <a:normAutofit/>
          </a:bodyPr>
          <a:lstStyle/>
          <a:p>
            <a:r>
              <a:rPr lang="fa-IR" sz="11500" b="1" dirty="0" smtClean="0">
                <a:effectLst>
                  <a:outerShdw blurRad="50800" dist="38100" dir="8100000" algn="tr" rotWithShape="0">
                    <a:prstClr val="black">
                      <a:alpha val="40000"/>
                    </a:prstClr>
                  </a:outerShdw>
                </a:effectLst>
              </a:rPr>
              <a:t>اصول اصلی</a:t>
            </a:r>
            <a:endParaRPr lang="en-US" sz="11500" dirty="0">
              <a:effectLst>
                <a:outerShdw blurRad="50800" dist="38100" dir="8100000" algn="tr" rotWithShape="0">
                  <a:prstClr val="black">
                    <a:alpha val="40000"/>
                  </a:prstClr>
                </a:outerShdw>
              </a:effectLst>
            </a:endParaRP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3" cstate="print"/>
          <a:srcRect/>
          <a:stretch>
            <a:fillRect/>
          </a:stretch>
        </p:blipFill>
        <p:spPr bwMode="auto">
          <a:xfrm>
            <a:off x="0" y="0"/>
            <a:ext cx="9144000" cy="6858000"/>
          </a:xfrm>
          <a:prstGeom prst="rect">
            <a:avLst/>
          </a:prstGeom>
          <a:noFill/>
          <a:ln w="9525">
            <a:noFill/>
            <a:miter lim="800000"/>
            <a:headEnd/>
            <a:tailEnd/>
          </a:ln>
          <a:effectLst/>
        </p:spPr>
      </p:pic>
      <p:pic>
        <p:nvPicPr>
          <p:cNvPr id="5" name="Picture 5" descr="C:\Users\naseri\Desktop\kareer-slogon-yellow.png"/>
          <p:cNvPicPr>
            <a:picLocks noChangeAspect="1" noChangeArrowheads="1"/>
          </p:cNvPicPr>
          <p:nvPr/>
        </p:nvPicPr>
        <p:blipFill>
          <a:blip r:embed="rId4" cstate="print"/>
          <a:srcRect/>
          <a:stretch>
            <a:fillRect/>
          </a:stretch>
        </p:blipFill>
        <p:spPr bwMode="auto">
          <a:xfrm>
            <a:off x="28575" y="46927"/>
            <a:ext cx="3400425" cy="410273"/>
          </a:xfrm>
          <a:prstGeom prst="rect">
            <a:avLst/>
          </a:prstGeom>
          <a:noFill/>
        </p:spPr>
      </p:pic>
      <p:pic>
        <p:nvPicPr>
          <p:cNvPr id="6" name="Picture 2" descr="C:\Users\naseri\Pictures\Picture1.png"/>
          <p:cNvPicPr>
            <a:picLocks noChangeAspect="1" noChangeArrowheads="1"/>
          </p:cNvPicPr>
          <p:nvPr/>
        </p:nvPicPr>
        <p:blipFill>
          <a:blip r:embed="rId5" cstate="print"/>
          <a:srcRect/>
          <a:stretch>
            <a:fillRect/>
          </a:stretch>
        </p:blipFill>
        <p:spPr bwMode="auto">
          <a:xfrm>
            <a:off x="7989311" y="-154042"/>
            <a:ext cx="1307089" cy="763642"/>
          </a:xfrm>
          <a:prstGeom prst="rect">
            <a:avLst/>
          </a:prstGeom>
          <a:noFill/>
        </p:spPr>
      </p:pic>
      <p:sp>
        <p:nvSpPr>
          <p:cNvPr id="7" name="Rectangle 6"/>
          <p:cNvSpPr/>
          <p:nvPr/>
        </p:nvSpPr>
        <p:spPr>
          <a:xfrm>
            <a:off x="1066801" y="5791200"/>
            <a:ext cx="8077200" cy="830997"/>
          </a:xfrm>
          <a:prstGeom prst="rect">
            <a:avLst/>
          </a:prstGeom>
          <a:solidFill>
            <a:srgbClr val="C0504D">
              <a:alpha val="69804"/>
            </a:srgbClr>
          </a:solidFill>
        </p:spPr>
        <p:txBody>
          <a:bodyPr wrap="square">
            <a:spAutoFit/>
          </a:bodyPr>
          <a:lstStyle/>
          <a:p>
            <a:pPr algn="ctr" rtl="1"/>
            <a:r>
              <a:rPr lang="fa-IR" sz="4800" dirty="0" smtClean="0">
                <a:solidFill>
                  <a:srgbClr val="FFFF00"/>
                </a:solidFill>
                <a:effectLst>
                  <a:outerShdw blurRad="38100" dist="38100" dir="2700000" algn="tl">
                    <a:srgbClr val="000000">
                      <a:alpha val="43137"/>
                    </a:srgbClr>
                  </a:outerShdw>
                </a:effectLst>
                <a:cs typeface="Dast Nevis" pitchFamily="66" charset="-78"/>
              </a:rPr>
              <a:t>واقعیات به جای فرضیات</a:t>
            </a:r>
            <a:endParaRPr lang="en-US" sz="4800" dirty="0">
              <a:solidFill>
                <a:srgbClr val="FFFF00"/>
              </a:solidFill>
              <a:effectLst>
                <a:outerShdw blurRad="38100" dist="38100" dir="2700000" algn="tl">
                  <a:srgbClr val="000000">
                    <a:alpha val="43137"/>
                  </a:srgbClr>
                </a:outerShdw>
              </a:effectLst>
              <a:cs typeface="Dast Nevis" pitchFamily="66" charset="-78"/>
            </a:endParaRPr>
          </a:p>
        </p:txBody>
      </p:sp>
      <p:sp>
        <p:nvSpPr>
          <p:cNvPr id="8" name="Rectangle 7"/>
          <p:cNvSpPr/>
          <p:nvPr/>
        </p:nvSpPr>
        <p:spPr>
          <a:xfrm>
            <a:off x="0" y="5791201"/>
            <a:ext cx="1066800" cy="830997"/>
          </a:xfrm>
          <a:prstGeom prst="rect">
            <a:avLst/>
          </a:prstGeom>
          <a:solidFill>
            <a:srgbClr val="C0504D">
              <a:alpha val="69804"/>
            </a:srgbClr>
          </a:solidFill>
        </p:spPr>
        <p:txBody>
          <a:bodyPr wrap="square">
            <a:spAutoFit/>
          </a:bodyPr>
          <a:lstStyle/>
          <a:p>
            <a:pPr algn="ctr"/>
            <a:r>
              <a:rPr lang="fa-IR" sz="4800" dirty="0" smtClean="0">
                <a:solidFill>
                  <a:srgbClr val="FFFF00"/>
                </a:solidFill>
                <a:cs typeface="B Titr" pitchFamily="2" charset="-78"/>
              </a:rPr>
              <a:t>1</a:t>
            </a:r>
            <a:endParaRPr lang="en-US" sz="4800" dirty="0">
              <a:solidFill>
                <a:srgbClr val="FFFF00"/>
              </a:solidFill>
              <a:cs typeface="B Titr" pitchFamily="2" charset="-78"/>
            </a:endParaRPr>
          </a:p>
        </p:txBody>
      </p:sp>
      <p:cxnSp>
        <p:nvCxnSpPr>
          <p:cNvPr id="10" name="Straight Connector 9"/>
          <p:cNvCxnSpPr/>
          <p:nvPr/>
        </p:nvCxnSpPr>
        <p:spPr>
          <a:xfrm rot="5400000">
            <a:off x="647700" y="6210300"/>
            <a:ext cx="838200" cy="0"/>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44051" y="6564868"/>
            <a:ext cx="3631828" cy="369332"/>
          </a:xfrm>
          <a:prstGeom prst="rect">
            <a:avLst/>
          </a:prstGeom>
        </p:spPr>
        <p:txBody>
          <a:bodyPr wrap="none">
            <a:spAutoFit/>
          </a:bodyPr>
          <a:lstStyle/>
          <a:p>
            <a:r>
              <a:rPr lang="en-US" dirty="0" smtClean="0"/>
              <a:t>Image credits: </a:t>
            </a:r>
            <a:r>
              <a:rPr lang="en-US" dirty="0" smtClean="0">
                <a:hlinkClick r:id="rId6"/>
              </a:rPr>
              <a:t>worldbeyondyourown</a:t>
            </a:r>
            <a:endParaRPr lang="en-US" dirty="0"/>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3" cstate="print"/>
          <a:srcRect l="11061"/>
          <a:stretch>
            <a:fillRect/>
          </a:stretch>
        </p:blipFill>
        <p:spPr bwMode="auto">
          <a:xfrm>
            <a:off x="0" y="0"/>
            <a:ext cx="9144001" cy="6858000"/>
          </a:xfrm>
          <a:prstGeom prst="rect">
            <a:avLst/>
          </a:prstGeom>
          <a:noFill/>
          <a:ln w="9525">
            <a:noFill/>
            <a:miter lim="800000"/>
            <a:headEnd/>
            <a:tailEnd/>
          </a:ln>
          <a:effectLst/>
        </p:spPr>
      </p:pic>
      <p:pic>
        <p:nvPicPr>
          <p:cNvPr id="5" name="Picture 5" descr="C:\Users\naseri\Desktop\kareer-slogon-yellow.png"/>
          <p:cNvPicPr>
            <a:picLocks noChangeAspect="1" noChangeArrowheads="1"/>
          </p:cNvPicPr>
          <p:nvPr/>
        </p:nvPicPr>
        <p:blipFill>
          <a:blip r:embed="rId4" cstate="print"/>
          <a:srcRect/>
          <a:stretch>
            <a:fillRect/>
          </a:stretch>
        </p:blipFill>
        <p:spPr bwMode="auto">
          <a:xfrm>
            <a:off x="28575" y="46927"/>
            <a:ext cx="3400425" cy="410273"/>
          </a:xfrm>
          <a:prstGeom prst="rect">
            <a:avLst/>
          </a:prstGeom>
          <a:noFill/>
        </p:spPr>
      </p:pic>
      <p:pic>
        <p:nvPicPr>
          <p:cNvPr id="6" name="Picture 2" descr="C:\Users\naseri\Pictures\Picture1.png"/>
          <p:cNvPicPr>
            <a:picLocks noChangeAspect="1" noChangeArrowheads="1"/>
          </p:cNvPicPr>
          <p:nvPr/>
        </p:nvPicPr>
        <p:blipFill>
          <a:blip r:embed="rId5" cstate="print"/>
          <a:srcRect/>
          <a:stretch>
            <a:fillRect/>
          </a:stretch>
        </p:blipFill>
        <p:spPr bwMode="auto">
          <a:xfrm>
            <a:off x="8001000" y="-154042"/>
            <a:ext cx="1307089" cy="763642"/>
          </a:xfrm>
          <a:prstGeom prst="rect">
            <a:avLst/>
          </a:prstGeom>
          <a:noFill/>
        </p:spPr>
      </p:pic>
      <p:sp>
        <p:nvSpPr>
          <p:cNvPr id="7" name="Rectangle 6"/>
          <p:cNvSpPr/>
          <p:nvPr/>
        </p:nvSpPr>
        <p:spPr>
          <a:xfrm>
            <a:off x="1066801" y="5791200"/>
            <a:ext cx="8077200" cy="830997"/>
          </a:xfrm>
          <a:prstGeom prst="rect">
            <a:avLst/>
          </a:prstGeom>
          <a:solidFill>
            <a:srgbClr val="C0504D">
              <a:alpha val="69804"/>
            </a:srgbClr>
          </a:solidFill>
        </p:spPr>
        <p:txBody>
          <a:bodyPr wrap="square">
            <a:spAutoFit/>
          </a:bodyPr>
          <a:lstStyle/>
          <a:p>
            <a:pPr algn="ctr" rtl="1"/>
            <a:r>
              <a:rPr lang="fa-IR" sz="4800" dirty="0" smtClean="0">
                <a:solidFill>
                  <a:srgbClr val="FFFF00"/>
                </a:solidFill>
                <a:effectLst>
                  <a:outerShdw blurRad="38100" dist="38100" dir="2700000" algn="tl">
                    <a:srgbClr val="000000">
                      <a:alpha val="43137"/>
                    </a:srgbClr>
                  </a:outerShdw>
                </a:effectLst>
                <a:cs typeface="Dast Nevis" pitchFamily="66" charset="-78"/>
              </a:rPr>
              <a:t>ریشه یک «پروسه معیوب» است</a:t>
            </a:r>
            <a:endParaRPr lang="en-US" sz="4800" dirty="0" smtClean="0">
              <a:solidFill>
                <a:srgbClr val="FFFF00"/>
              </a:solidFill>
              <a:effectLst>
                <a:outerShdw blurRad="38100" dist="38100" dir="2700000" algn="tl">
                  <a:srgbClr val="000000">
                    <a:alpha val="43137"/>
                  </a:srgbClr>
                </a:outerShdw>
              </a:effectLst>
              <a:cs typeface="Dast Nevis" pitchFamily="66" charset="-78"/>
            </a:endParaRPr>
          </a:p>
        </p:txBody>
      </p:sp>
      <p:sp>
        <p:nvSpPr>
          <p:cNvPr id="8" name="Rectangle 7"/>
          <p:cNvSpPr/>
          <p:nvPr/>
        </p:nvSpPr>
        <p:spPr>
          <a:xfrm>
            <a:off x="0" y="5791201"/>
            <a:ext cx="1066800" cy="830997"/>
          </a:xfrm>
          <a:prstGeom prst="rect">
            <a:avLst/>
          </a:prstGeom>
          <a:solidFill>
            <a:srgbClr val="C0504D">
              <a:alpha val="69804"/>
            </a:srgbClr>
          </a:solidFill>
        </p:spPr>
        <p:txBody>
          <a:bodyPr wrap="square">
            <a:spAutoFit/>
          </a:bodyPr>
          <a:lstStyle/>
          <a:p>
            <a:pPr algn="ctr"/>
            <a:r>
              <a:rPr lang="fa-IR" sz="4800" dirty="0" smtClean="0">
                <a:solidFill>
                  <a:srgbClr val="FFFF00"/>
                </a:solidFill>
                <a:cs typeface="B Titr" pitchFamily="2" charset="-78"/>
              </a:rPr>
              <a:t>2</a:t>
            </a:r>
            <a:endParaRPr lang="en-US" sz="4800" dirty="0">
              <a:solidFill>
                <a:srgbClr val="FFFF00"/>
              </a:solidFill>
              <a:cs typeface="B Titr" pitchFamily="2" charset="-78"/>
            </a:endParaRPr>
          </a:p>
        </p:txBody>
      </p:sp>
      <p:cxnSp>
        <p:nvCxnSpPr>
          <p:cNvPr id="9" name="Straight Connector 8"/>
          <p:cNvCxnSpPr/>
          <p:nvPr/>
        </p:nvCxnSpPr>
        <p:spPr>
          <a:xfrm rot="5400000">
            <a:off x="647700" y="6210300"/>
            <a:ext cx="838200" cy="0"/>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76200" y="6564868"/>
            <a:ext cx="2606163" cy="369332"/>
          </a:xfrm>
          <a:prstGeom prst="rect">
            <a:avLst/>
          </a:prstGeom>
        </p:spPr>
        <p:txBody>
          <a:bodyPr wrap="none">
            <a:spAutoFit/>
          </a:bodyPr>
          <a:lstStyle/>
          <a:p>
            <a:r>
              <a:rPr lang="en-US" dirty="0" smtClean="0"/>
              <a:t>Image credits: </a:t>
            </a:r>
            <a:r>
              <a:rPr lang="en-US" dirty="0" smtClean="0">
                <a:hlinkClick r:id="rId6"/>
              </a:rPr>
              <a:t>Brad Grove</a:t>
            </a:r>
            <a:endParaRPr lang="en-US" dirty="0"/>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cstate="print"/>
          <a:srcRect/>
          <a:stretch>
            <a:fillRect/>
          </a:stretch>
        </p:blipFill>
        <p:spPr bwMode="auto">
          <a:xfrm>
            <a:off x="0" y="0"/>
            <a:ext cx="9144000" cy="6858000"/>
          </a:xfrm>
          <a:prstGeom prst="rect">
            <a:avLst/>
          </a:prstGeom>
          <a:noFill/>
          <a:ln w="9525">
            <a:noFill/>
            <a:miter lim="800000"/>
            <a:headEnd/>
            <a:tailEnd/>
          </a:ln>
          <a:effectLst/>
        </p:spPr>
      </p:pic>
      <p:pic>
        <p:nvPicPr>
          <p:cNvPr id="12" name="Picture 5" descr="C:\Users\naseri\Desktop\kareer-slogon-yellow.png"/>
          <p:cNvPicPr>
            <a:picLocks noChangeAspect="1" noChangeArrowheads="1"/>
          </p:cNvPicPr>
          <p:nvPr/>
        </p:nvPicPr>
        <p:blipFill>
          <a:blip r:embed="rId4" cstate="print"/>
          <a:srcRect/>
          <a:stretch>
            <a:fillRect/>
          </a:stretch>
        </p:blipFill>
        <p:spPr bwMode="auto">
          <a:xfrm>
            <a:off x="28575" y="46927"/>
            <a:ext cx="3400425" cy="410273"/>
          </a:xfrm>
          <a:prstGeom prst="rect">
            <a:avLst/>
          </a:prstGeom>
          <a:noFill/>
        </p:spPr>
      </p:pic>
      <p:pic>
        <p:nvPicPr>
          <p:cNvPr id="13" name="Picture 2" descr="C:\Users\naseri\Pictures\Picture1.png"/>
          <p:cNvPicPr>
            <a:picLocks noChangeAspect="1" noChangeArrowheads="1"/>
          </p:cNvPicPr>
          <p:nvPr/>
        </p:nvPicPr>
        <p:blipFill>
          <a:blip r:embed="rId5" cstate="print"/>
          <a:srcRect/>
          <a:stretch>
            <a:fillRect/>
          </a:stretch>
        </p:blipFill>
        <p:spPr bwMode="auto">
          <a:xfrm>
            <a:off x="8001000" y="-154042"/>
            <a:ext cx="1307089" cy="763642"/>
          </a:xfrm>
          <a:prstGeom prst="rect">
            <a:avLst/>
          </a:prstGeom>
          <a:noFill/>
        </p:spPr>
      </p:pic>
      <p:sp>
        <p:nvSpPr>
          <p:cNvPr id="14" name="Rectangle 13"/>
          <p:cNvSpPr/>
          <p:nvPr/>
        </p:nvSpPr>
        <p:spPr>
          <a:xfrm>
            <a:off x="1066801" y="5791200"/>
            <a:ext cx="8077200" cy="830997"/>
          </a:xfrm>
          <a:prstGeom prst="rect">
            <a:avLst/>
          </a:prstGeom>
          <a:solidFill>
            <a:srgbClr val="C0504D">
              <a:alpha val="69804"/>
            </a:srgbClr>
          </a:solidFill>
        </p:spPr>
        <p:txBody>
          <a:bodyPr wrap="square">
            <a:spAutoFit/>
          </a:bodyPr>
          <a:lstStyle/>
          <a:p>
            <a:pPr algn="ctr" rtl="1"/>
            <a:r>
              <a:rPr lang="fa-IR" sz="4800" dirty="0" smtClean="0">
                <a:solidFill>
                  <a:srgbClr val="FFFF00"/>
                </a:solidFill>
                <a:effectLst>
                  <a:outerShdw blurRad="38100" dist="38100" dir="2700000" algn="tl">
                    <a:srgbClr val="000000">
                      <a:alpha val="43137"/>
                    </a:srgbClr>
                  </a:outerShdw>
                </a:effectLst>
                <a:cs typeface="Dast Nevis" pitchFamily="66" charset="-78"/>
              </a:rPr>
              <a:t>به جای فکر کردن، «برو و ببین»</a:t>
            </a:r>
            <a:endParaRPr lang="en-US" sz="4800" dirty="0" smtClean="0">
              <a:solidFill>
                <a:srgbClr val="FFFF00"/>
              </a:solidFill>
              <a:effectLst>
                <a:outerShdw blurRad="38100" dist="38100" dir="2700000" algn="tl">
                  <a:srgbClr val="000000">
                    <a:alpha val="43137"/>
                  </a:srgbClr>
                </a:outerShdw>
              </a:effectLst>
              <a:cs typeface="Dast Nevis" pitchFamily="66" charset="-78"/>
            </a:endParaRPr>
          </a:p>
        </p:txBody>
      </p:sp>
      <p:sp>
        <p:nvSpPr>
          <p:cNvPr id="15" name="Rectangle 14"/>
          <p:cNvSpPr/>
          <p:nvPr/>
        </p:nvSpPr>
        <p:spPr>
          <a:xfrm>
            <a:off x="0" y="5791201"/>
            <a:ext cx="1066800" cy="830997"/>
          </a:xfrm>
          <a:prstGeom prst="rect">
            <a:avLst/>
          </a:prstGeom>
          <a:solidFill>
            <a:srgbClr val="C0504D">
              <a:alpha val="69804"/>
            </a:srgbClr>
          </a:solidFill>
        </p:spPr>
        <p:txBody>
          <a:bodyPr wrap="square">
            <a:spAutoFit/>
          </a:bodyPr>
          <a:lstStyle/>
          <a:p>
            <a:pPr algn="ctr"/>
            <a:r>
              <a:rPr lang="fa-IR" sz="4800" dirty="0" smtClean="0">
                <a:solidFill>
                  <a:srgbClr val="FFFF00"/>
                </a:solidFill>
                <a:cs typeface="B Titr" pitchFamily="2" charset="-78"/>
              </a:rPr>
              <a:t>3</a:t>
            </a:r>
            <a:endParaRPr lang="en-US" sz="4800" dirty="0">
              <a:solidFill>
                <a:srgbClr val="FFFF00"/>
              </a:solidFill>
              <a:cs typeface="B Titr" pitchFamily="2" charset="-78"/>
            </a:endParaRPr>
          </a:p>
        </p:txBody>
      </p:sp>
      <p:cxnSp>
        <p:nvCxnSpPr>
          <p:cNvPr id="16" name="Straight Connector 15"/>
          <p:cNvCxnSpPr/>
          <p:nvPr/>
        </p:nvCxnSpPr>
        <p:spPr>
          <a:xfrm rot="5400000">
            <a:off x="647700" y="6210300"/>
            <a:ext cx="838200" cy="0"/>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sp>
        <p:nvSpPr>
          <p:cNvPr id="17" name="Rectangle 16"/>
          <p:cNvSpPr/>
          <p:nvPr/>
        </p:nvSpPr>
        <p:spPr>
          <a:xfrm>
            <a:off x="-52502" y="6553200"/>
            <a:ext cx="2795702" cy="369332"/>
          </a:xfrm>
          <a:prstGeom prst="rect">
            <a:avLst/>
          </a:prstGeom>
        </p:spPr>
        <p:txBody>
          <a:bodyPr wrap="none">
            <a:spAutoFit/>
          </a:bodyPr>
          <a:lstStyle/>
          <a:p>
            <a:r>
              <a:rPr lang="en-US" dirty="0" smtClean="0"/>
              <a:t>Image credits: </a:t>
            </a:r>
            <a:r>
              <a:rPr lang="en-US" dirty="0" smtClean="0">
                <a:hlinkClick r:id="rId6"/>
              </a:rPr>
              <a:t>Horst Kiechle</a:t>
            </a:r>
            <a:endParaRPr lang="en-US" dirty="0"/>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3" cstate="print"/>
          <a:srcRect l="10758"/>
          <a:stretch>
            <a:fillRect/>
          </a:stretch>
        </p:blipFill>
        <p:spPr bwMode="auto">
          <a:xfrm>
            <a:off x="0" y="1"/>
            <a:ext cx="9144000" cy="6858000"/>
          </a:xfrm>
          <a:prstGeom prst="rect">
            <a:avLst/>
          </a:prstGeom>
          <a:noFill/>
          <a:ln w="9525">
            <a:noFill/>
            <a:miter lim="800000"/>
            <a:headEnd/>
            <a:tailEnd/>
          </a:ln>
          <a:effectLst/>
        </p:spPr>
      </p:pic>
      <p:pic>
        <p:nvPicPr>
          <p:cNvPr id="6" name="Picture 5" descr="C:\Users\naseri\Desktop\kareer-slogon-yellow.png"/>
          <p:cNvPicPr>
            <a:picLocks noChangeAspect="1" noChangeArrowheads="1"/>
          </p:cNvPicPr>
          <p:nvPr/>
        </p:nvPicPr>
        <p:blipFill>
          <a:blip r:embed="rId4" cstate="print"/>
          <a:srcRect/>
          <a:stretch>
            <a:fillRect/>
          </a:stretch>
        </p:blipFill>
        <p:spPr bwMode="auto">
          <a:xfrm>
            <a:off x="28575" y="46927"/>
            <a:ext cx="3400425" cy="410273"/>
          </a:xfrm>
          <a:prstGeom prst="rect">
            <a:avLst/>
          </a:prstGeom>
          <a:noFill/>
        </p:spPr>
      </p:pic>
      <p:pic>
        <p:nvPicPr>
          <p:cNvPr id="7" name="Picture 2" descr="C:\Users\naseri\Pictures\Picture1.png"/>
          <p:cNvPicPr>
            <a:picLocks noChangeAspect="1" noChangeArrowheads="1"/>
          </p:cNvPicPr>
          <p:nvPr/>
        </p:nvPicPr>
        <p:blipFill>
          <a:blip r:embed="rId5" cstate="print"/>
          <a:srcRect/>
          <a:stretch>
            <a:fillRect/>
          </a:stretch>
        </p:blipFill>
        <p:spPr bwMode="auto">
          <a:xfrm>
            <a:off x="8001000" y="-154042"/>
            <a:ext cx="1307089" cy="763642"/>
          </a:xfrm>
          <a:prstGeom prst="rect">
            <a:avLst/>
          </a:prstGeom>
          <a:noFill/>
        </p:spPr>
      </p:pic>
      <p:sp>
        <p:nvSpPr>
          <p:cNvPr id="8" name="Rectangle 7"/>
          <p:cNvSpPr/>
          <p:nvPr/>
        </p:nvSpPr>
        <p:spPr>
          <a:xfrm>
            <a:off x="1066801" y="5791200"/>
            <a:ext cx="8077200" cy="830997"/>
          </a:xfrm>
          <a:prstGeom prst="rect">
            <a:avLst/>
          </a:prstGeom>
          <a:solidFill>
            <a:srgbClr val="C0504D">
              <a:alpha val="69804"/>
            </a:srgbClr>
          </a:solidFill>
        </p:spPr>
        <p:txBody>
          <a:bodyPr wrap="square">
            <a:spAutoFit/>
          </a:bodyPr>
          <a:lstStyle/>
          <a:p>
            <a:pPr algn="ctr" rtl="1"/>
            <a:r>
              <a:rPr lang="fa-IR" sz="3600" dirty="0" smtClean="0">
                <a:solidFill>
                  <a:srgbClr val="FFFF00"/>
                </a:solidFill>
                <a:effectLst>
                  <a:outerShdw blurRad="38100" dist="38100" dir="2700000" algn="tl">
                    <a:srgbClr val="000000">
                      <a:alpha val="43137"/>
                    </a:srgbClr>
                  </a:outerShdw>
                </a:effectLst>
                <a:cs typeface="Dast Nevis" pitchFamily="66" charset="-78"/>
              </a:rPr>
              <a:t>«اقدامات پیشگیرانه» به جای «راه‌حل موقت»</a:t>
            </a:r>
            <a:r>
              <a:rPr lang="fa-IR" sz="4800" dirty="0" smtClean="0">
                <a:solidFill>
                  <a:srgbClr val="FFFF00"/>
                </a:solidFill>
                <a:effectLst>
                  <a:outerShdw blurRad="38100" dist="38100" dir="2700000" algn="tl">
                    <a:srgbClr val="000000">
                      <a:alpha val="43137"/>
                    </a:srgbClr>
                  </a:outerShdw>
                </a:effectLst>
                <a:cs typeface="Dast Nevis" pitchFamily="66" charset="-78"/>
              </a:rPr>
              <a:t> </a:t>
            </a:r>
            <a:endParaRPr lang="en-US" sz="3600" dirty="0" smtClean="0">
              <a:solidFill>
                <a:srgbClr val="FFFF00"/>
              </a:solidFill>
              <a:effectLst>
                <a:outerShdw blurRad="38100" dist="38100" dir="2700000" algn="tl">
                  <a:srgbClr val="000000">
                    <a:alpha val="43137"/>
                  </a:srgbClr>
                </a:outerShdw>
              </a:effectLst>
              <a:cs typeface="Dast Nevis" pitchFamily="66" charset="-78"/>
            </a:endParaRPr>
          </a:p>
        </p:txBody>
      </p:sp>
      <p:sp>
        <p:nvSpPr>
          <p:cNvPr id="9" name="Rectangle 8"/>
          <p:cNvSpPr/>
          <p:nvPr/>
        </p:nvSpPr>
        <p:spPr>
          <a:xfrm>
            <a:off x="0" y="5791201"/>
            <a:ext cx="1066800" cy="830997"/>
          </a:xfrm>
          <a:prstGeom prst="rect">
            <a:avLst/>
          </a:prstGeom>
          <a:solidFill>
            <a:srgbClr val="C0504D">
              <a:alpha val="69804"/>
            </a:srgbClr>
          </a:solidFill>
        </p:spPr>
        <p:txBody>
          <a:bodyPr wrap="square">
            <a:spAutoFit/>
          </a:bodyPr>
          <a:lstStyle/>
          <a:p>
            <a:pPr algn="ctr"/>
            <a:r>
              <a:rPr lang="fa-IR" sz="4800" dirty="0" smtClean="0">
                <a:solidFill>
                  <a:srgbClr val="FFFF00"/>
                </a:solidFill>
                <a:cs typeface="B Titr" pitchFamily="2" charset="-78"/>
              </a:rPr>
              <a:t>4</a:t>
            </a:r>
            <a:endParaRPr lang="en-US" sz="4800" dirty="0">
              <a:solidFill>
                <a:srgbClr val="FFFF00"/>
              </a:solidFill>
              <a:cs typeface="B Titr" pitchFamily="2" charset="-78"/>
            </a:endParaRPr>
          </a:p>
        </p:txBody>
      </p:sp>
      <p:cxnSp>
        <p:nvCxnSpPr>
          <p:cNvPr id="10" name="Straight Connector 9"/>
          <p:cNvCxnSpPr/>
          <p:nvPr/>
        </p:nvCxnSpPr>
        <p:spPr>
          <a:xfrm rot="5400000">
            <a:off x="647700" y="6210300"/>
            <a:ext cx="838200" cy="0"/>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0" y="6564868"/>
            <a:ext cx="3185680" cy="369332"/>
          </a:xfrm>
          <a:prstGeom prst="rect">
            <a:avLst/>
          </a:prstGeom>
        </p:spPr>
        <p:txBody>
          <a:bodyPr wrap="none">
            <a:spAutoFit/>
          </a:bodyPr>
          <a:lstStyle/>
          <a:p>
            <a:r>
              <a:rPr lang="en-US" dirty="0" smtClean="0"/>
              <a:t>Image credits: </a:t>
            </a:r>
            <a:r>
              <a:rPr lang="en-US" dirty="0" smtClean="0">
                <a:hlinkClick r:id="rId6"/>
              </a:rPr>
              <a:t>Pietro Bevilacqua</a:t>
            </a:r>
            <a:endParaRPr lang="en-US" dirty="0"/>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3" cstate="print"/>
          <a:srcRect l="4447" r="6614"/>
          <a:stretch>
            <a:fillRect/>
          </a:stretch>
        </p:blipFill>
        <p:spPr bwMode="auto">
          <a:xfrm>
            <a:off x="0" y="1"/>
            <a:ext cx="9144000" cy="6858000"/>
          </a:xfrm>
          <a:prstGeom prst="rect">
            <a:avLst/>
          </a:prstGeom>
          <a:noFill/>
          <a:ln w="9525">
            <a:noFill/>
            <a:miter lim="800000"/>
            <a:headEnd/>
            <a:tailEnd/>
          </a:ln>
          <a:effectLst/>
        </p:spPr>
      </p:pic>
      <p:pic>
        <p:nvPicPr>
          <p:cNvPr id="6" name="Picture 5" descr="C:\Users\naseri\Desktop\kareer-slogon-yellow.png"/>
          <p:cNvPicPr>
            <a:picLocks noChangeAspect="1" noChangeArrowheads="1"/>
          </p:cNvPicPr>
          <p:nvPr/>
        </p:nvPicPr>
        <p:blipFill>
          <a:blip r:embed="rId4" cstate="print"/>
          <a:srcRect/>
          <a:stretch>
            <a:fillRect/>
          </a:stretch>
        </p:blipFill>
        <p:spPr bwMode="auto">
          <a:xfrm>
            <a:off x="28575" y="46927"/>
            <a:ext cx="3400425" cy="410273"/>
          </a:xfrm>
          <a:prstGeom prst="rect">
            <a:avLst/>
          </a:prstGeom>
          <a:noFill/>
        </p:spPr>
      </p:pic>
      <p:pic>
        <p:nvPicPr>
          <p:cNvPr id="7" name="Picture 2" descr="C:\Users\naseri\Pictures\Picture1.png"/>
          <p:cNvPicPr>
            <a:picLocks noChangeAspect="1" noChangeArrowheads="1"/>
          </p:cNvPicPr>
          <p:nvPr/>
        </p:nvPicPr>
        <p:blipFill>
          <a:blip r:embed="rId5" cstate="print"/>
          <a:srcRect/>
          <a:stretch>
            <a:fillRect/>
          </a:stretch>
        </p:blipFill>
        <p:spPr bwMode="auto">
          <a:xfrm>
            <a:off x="8001000" y="-154042"/>
            <a:ext cx="1307089" cy="763642"/>
          </a:xfrm>
          <a:prstGeom prst="rect">
            <a:avLst/>
          </a:prstGeom>
          <a:noFill/>
        </p:spPr>
      </p:pic>
      <p:sp>
        <p:nvSpPr>
          <p:cNvPr id="8" name="Rectangle 7"/>
          <p:cNvSpPr/>
          <p:nvPr/>
        </p:nvSpPr>
        <p:spPr>
          <a:xfrm>
            <a:off x="1066801" y="5791200"/>
            <a:ext cx="8077200" cy="830997"/>
          </a:xfrm>
          <a:prstGeom prst="rect">
            <a:avLst/>
          </a:prstGeom>
          <a:solidFill>
            <a:srgbClr val="C0504D">
              <a:alpha val="69804"/>
            </a:srgbClr>
          </a:solidFill>
        </p:spPr>
        <p:txBody>
          <a:bodyPr wrap="square">
            <a:spAutoFit/>
          </a:bodyPr>
          <a:lstStyle/>
          <a:p>
            <a:pPr algn="ctr" rtl="1"/>
            <a:r>
              <a:rPr lang="fa-IR" sz="3600" dirty="0" smtClean="0">
                <a:solidFill>
                  <a:srgbClr val="FFFF00"/>
                </a:solidFill>
                <a:effectLst>
                  <a:outerShdw blurRad="38100" dist="38100" dir="2700000" algn="tl">
                    <a:srgbClr val="000000">
                      <a:alpha val="43137"/>
                    </a:srgbClr>
                  </a:outerShdw>
                </a:effectLst>
                <a:cs typeface="Dast Nevis" pitchFamily="66" charset="-78"/>
              </a:rPr>
              <a:t>«واقعیات قطعی» نه «استنتاج‌های احتمالی»</a:t>
            </a:r>
            <a:r>
              <a:rPr lang="fa-IR" sz="4800" dirty="0" smtClean="0">
                <a:solidFill>
                  <a:srgbClr val="FFFF00"/>
                </a:solidFill>
                <a:effectLst>
                  <a:outerShdw blurRad="38100" dist="38100" dir="2700000" algn="tl">
                    <a:srgbClr val="000000">
                      <a:alpha val="43137"/>
                    </a:srgbClr>
                  </a:outerShdw>
                </a:effectLst>
                <a:cs typeface="Dast Nevis" pitchFamily="66" charset="-78"/>
              </a:rPr>
              <a:t> </a:t>
            </a:r>
            <a:endParaRPr lang="en-US" sz="3600" dirty="0" smtClean="0">
              <a:solidFill>
                <a:srgbClr val="FFFF00"/>
              </a:solidFill>
              <a:effectLst>
                <a:outerShdw blurRad="38100" dist="38100" dir="2700000" algn="tl">
                  <a:srgbClr val="000000">
                    <a:alpha val="43137"/>
                  </a:srgbClr>
                </a:outerShdw>
              </a:effectLst>
              <a:cs typeface="Dast Nevis" pitchFamily="66" charset="-78"/>
            </a:endParaRPr>
          </a:p>
        </p:txBody>
      </p:sp>
      <p:sp>
        <p:nvSpPr>
          <p:cNvPr id="9" name="Rectangle 8"/>
          <p:cNvSpPr/>
          <p:nvPr/>
        </p:nvSpPr>
        <p:spPr>
          <a:xfrm>
            <a:off x="0" y="5791201"/>
            <a:ext cx="1066800" cy="830997"/>
          </a:xfrm>
          <a:prstGeom prst="rect">
            <a:avLst/>
          </a:prstGeom>
          <a:solidFill>
            <a:srgbClr val="C0504D">
              <a:alpha val="69804"/>
            </a:srgbClr>
          </a:solidFill>
        </p:spPr>
        <p:txBody>
          <a:bodyPr wrap="square">
            <a:spAutoFit/>
          </a:bodyPr>
          <a:lstStyle/>
          <a:p>
            <a:pPr algn="ctr"/>
            <a:r>
              <a:rPr lang="fa-IR" sz="4800" dirty="0" smtClean="0">
                <a:solidFill>
                  <a:srgbClr val="FFFF00"/>
                </a:solidFill>
                <a:cs typeface="B Titr" pitchFamily="2" charset="-78"/>
              </a:rPr>
              <a:t>5</a:t>
            </a:r>
            <a:endParaRPr lang="en-US" sz="4800" dirty="0">
              <a:solidFill>
                <a:srgbClr val="FFFF00"/>
              </a:solidFill>
              <a:cs typeface="B Titr" pitchFamily="2" charset="-78"/>
            </a:endParaRPr>
          </a:p>
        </p:txBody>
      </p:sp>
      <p:cxnSp>
        <p:nvCxnSpPr>
          <p:cNvPr id="10" name="Straight Connector 9"/>
          <p:cNvCxnSpPr/>
          <p:nvPr/>
        </p:nvCxnSpPr>
        <p:spPr>
          <a:xfrm rot="5400000">
            <a:off x="647700" y="6210300"/>
            <a:ext cx="838200" cy="0"/>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76200" y="6564868"/>
            <a:ext cx="1798762" cy="369332"/>
          </a:xfrm>
          <a:prstGeom prst="rect">
            <a:avLst/>
          </a:prstGeom>
        </p:spPr>
        <p:txBody>
          <a:bodyPr wrap="none">
            <a:spAutoFit/>
          </a:bodyPr>
          <a:lstStyle/>
          <a:p>
            <a:r>
              <a:rPr lang="en-US" dirty="0" smtClean="0"/>
              <a:t>Image credits: </a:t>
            </a:r>
            <a:r>
              <a:rPr lang="en-US" dirty="0" smtClean="0">
                <a:hlinkClick r:id="rId6"/>
              </a:rPr>
              <a:t>Ali</a:t>
            </a:r>
            <a:endParaRPr lang="en-US" dirty="0"/>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3" cstate="print"/>
          <a:srcRect l="4447" r="6614"/>
          <a:stretch>
            <a:fillRect/>
          </a:stretch>
        </p:blipFill>
        <p:spPr bwMode="auto">
          <a:xfrm>
            <a:off x="0" y="1"/>
            <a:ext cx="9144000" cy="6858000"/>
          </a:xfrm>
          <a:prstGeom prst="rect">
            <a:avLst/>
          </a:prstGeom>
          <a:noFill/>
          <a:ln w="9525">
            <a:noFill/>
            <a:miter lim="800000"/>
            <a:headEnd/>
            <a:tailEnd/>
          </a:ln>
          <a:effectLst/>
        </p:spPr>
      </p:pic>
      <p:pic>
        <p:nvPicPr>
          <p:cNvPr id="6" name="Picture 5" descr="C:\Users\naseri\Desktop\kareer-slogon-yellow.png"/>
          <p:cNvPicPr>
            <a:picLocks noChangeAspect="1" noChangeArrowheads="1"/>
          </p:cNvPicPr>
          <p:nvPr/>
        </p:nvPicPr>
        <p:blipFill>
          <a:blip r:embed="rId4" cstate="print"/>
          <a:srcRect/>
          <a:stretch>
            <a:fillRect/>
          </a:stretch>
        </p:blipFill>
        <p:spPr bwMode="auto">
          <a:xfrm>
            <a:off x="28575" y="46927"/>
            <a:ext cx="3400425" cy="410273"/>
          </a:xfrm>
          <a:prstGeom prst="rect">
            <a:avLst/>
          </a:prstGeom>
          <a:noFill/>
        </p:spPr>
      </p:pic>
      <p:pic>
        <p:nvPicPr>
          <p:cNvPr id="7" name="Picture 2" descr="C:\Users\naseri\Pictures\Picture1.png"/>
          <p:cNvPicPr>
            <a:picLocks noChangeAspect="1" noChangeArrowheads="1"/>
          </p:cNvPicPr>
          <p:nvPr/>
        </p:nvPicPr>
        <p:blipFill>
          <a:blip r:embed="rId5" cstate="print"/>
          <a:srcRect/>
          <a:stretch>
            <a:fillRect/>
          </a:stretch>
        </p:blipFill>
        <p:spPr bwMode="auto">
          <a:xfrm>
            <a:off x="8001000" y="-154042"/>
            <a:ext cx="1307089" cy="763642"/>
          </a:xfrm>
          <a:prstGeom prst="rect">
            <a:avLst/>
          </a:prstGeom>
          <a:noFill/>
        </p:spPr>
      </p:pic>
      <p:sp>
        <p:nvSpPr>
          <p:cNvPr id="8" name="Rectangle 7"/>
          <p:cNvSpPr/>
          <p:nvPr/>
        </p:nvSpPr>
        <p:spPr>
          <a:xfrm>
            <a:off x="1066801" y="5791200"/>
            <a:ext cx="8077200" cy="830997"/>
          </a:xfrm>
          <a:prstGeom prst="rect">
            <a:avLst/>
          </a:prstGeom>
          <a:solidFill>
            <a:srgbClr val="C0504D">
              <a:alpha val="69804"/>
            </a:srgbClr>
          </a:solidFill>
        </p:spPr>
        <p:txBody>
          <a:bodyPr wrap="square">
            <a:spAutoFit/>
          </a:bodyPr>
          <a:lstStyle/>
          <a:p>
            <a:pPr algn="ctr" rtl="1"/>
            <a:r>
              <a:rPr lang="fa-IR" sz="4800" dirty="0" smtClean="0">
                <a:solidFill>
                  <a:srgbClr val="FFFF00"/>
                </a:solidFill>
                <a:effectLst>
                  <a:outerShdw blurRad="38100" dist="38100" dir="2700000" algn="tl">
                    <a:srgbClr val="000000">
                      <a:alpha val="43137"/>
                    </a:srgbClr>
                  </a:outerShdw>
                </a:effectLst>
                <a:cs typeface="Dast Nevis" pitchFamily="66" charset="-78"/>
              </a:rPr>
              <a:t> «اطمینان از جواب»</a:t>
            </a:r>
            <a:endParaRPr lang="en-US" sz="4800" dirty="0" smtClean="0">
              <a:solidFill>
                <a:srgbClr val="FFFF00"/>
              </a:solidFill>
              <a:effectLst>
                <a:outerShdw blurRad="38100" dist="38100" dir="2700000" algn="tl">
                  <a:srgbClr val="000000">
                    <a:alpha val="43137"/>
                  </a:srgbClr>
                </a:outerShdw>
              </a:effectLst>
              <a:cs typeface="Dast Nevis" pitchFamily="66" charset="-78"/>
            </a:endParaRPr>
          </a:p>
        </p:txBody>
      </p:sp>
      <p:sp>
        <p:nvSpPr>
          <p:cNvPr id="9" name="Rectangle 8"/>
          <p:cNvSpPr/>
          <p:nvPr/>
        </p:nvSpPr>
        <p:spPr>
          <a:xfrm>
            <a:off x="0" y="5791201"/>
            <a:ext cx="1066800" cy="830997"/>
          </a:xfrm>
          <a:prstGeom prst="rect">
            <a:avLst/>
          </a:prstGeom>
          <a:solidFill>
            <a:srgbClr val="C0504D">
              <a:alpha val="69804"/>
            </a:srgbClr>
          </a:solidFill>
        </p:spPr>
        <p:txBody>
          <a:bodyPr wrap="square">
            <a:spAutoFit/>
          </a:bodyPr>
          <a:lstStyle/>
          <a:p>
            <a:pPr algn="ctr"/>
            <a:r>
              <a:rPr lang="fa-IR" sz="4800" dirty="0" smtClean="0">
                <a:solidFill>
                  <a:srgbClr val="FFFF00"/>
                </a:solidFill>
                <a:cs typeface="B Titr" pitchFamily="2" charset="-78"/>
              </a:rPr>
              <a:t>6</a:t>
            </a:r>
            <a:endParaRPr lang="en-US" sz="4800" dirty="0">
              <a:solidFill>
                <a:srgbClr val="FFFF00"/>
              </a:solidFill>
              <a:cs typeface="B Titr" pitchFamily="2" charset="-78"/>
            </a:endParaRPr>
          </a:p>
        </p:txBody>
      </p:sp>
      <p:cxnSp>
        <p:nvCxnSpPr>
          <p:cNvPr id="10" name="Straight Connector 9"/>
          <p:cNvCxnSpPr/>
          <p:nvPr/>
        </p:nvCxnSpPr>
        <p:spPr>
          <a:xfrm rot="5400000">
            <a:off x="647700" y="6210300"/>
            <a:ext cx="838200" cy="0"/>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76200" y="6564868"/>
            <a:ext cx="2850204" cy="369332"/>
          </a:xfrm>
          <a:prstGeom prst="rect">
            <a:avLst/>
          </a:prstGeom>
        </p:spPr>
        <p:txBody>
          <a:bodyPr wrap="none">
            <a:spAutoFit/>
          </a:bodyPr>
          <a:lstStyle/>
          <a:p>
            <a:r>
              <a:rPr lang="en-US" dirty="0" smtClean="0"/>
              <a:t>Image credits: </a:t>
            </a:r>
            <a:r>
              <a:rPr lang="en-US" dirty="0" smtClean="0">
                <a:hlinkClick r:id="rId6"/>
              </a:rPr>
              <a:t>Wei-Feng Xue</a:t>
            </a:r>
            <a:endParaRPr lang="en-US" dirty="0"/>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2" name="Picture 4" descr="Ayutthaya Thailand"/>
          <p:cNvPicPr>
            <a:picLocks noChangeAspect="1" noChangeArrowheads="1"/>
          </p:cNvPicPr>
          <p:nvPr/>
        </p:nvPicPr>
        <p:blipFill>
          <a:blip r:embed="rId3" cstate="print"/>
          <a:srcRect/>
          <a:stretch>
            <a:fillRect/>
          </a:stretch>
        </p:blipFill>
        <p:spPr bwMode="auto">
          <a:xfrm>
            <a:off x="0" y="0"/>
            <a:ext cx="9144000" cy="6858000"/>
          </a:xfrm>
          <a:prstGeom prst="rect">
            <a:avLst/>
          </a:prstGeom>
          <a:noFill/>
        </p:spPr>
      </p:pic>
      <p:pic>
        <p:nvPicPr>
          <p:cNvPr id="6" name="Picture 5" descr="C:\Users\naseri\Desktop\kareer-slogon-yellow.png"/>
          <p:cNvPicPr>
            <a:picLocks noChangeAspect="1" noChangeArrowheads="1"/>
          </p:cNvPicPr>
          <p:nvPr/>
        </p:nvPicPr>
        <p:blipFill>
          <a:blip r:embed="rId4" cstate="print"/>
          <a:srcRect/>
          <a:stretch>
            <a:fillRect/>
          </a:stretch>
        </p:blipFill>
        <p:spPr bwMode="auto">
          <a:xfrm>
            <a:off x="28575" y="46927"/>
            <a:ext cx="3400425" cy="410273"/>
          </a:xfrm>
          <a:prstGeom prst="rect">
            <a:avLst/>
          </a:prstGeom>
          <a:noFill/>
        </p:spPr>
      </p:pic>
      <p:pic>
        <p:nvPicPr>
          <p:cNvPr id="7" name="Picture 2" descr="C:\Users\naseri\Pictures\Picture1.png"/>
          <p:cNvPicPr>
            <a:picLocks noChangeAspect="1" noChangeArrowheads="1"/>
          </p:cNvPicPr>
          <p:nvPr/>
        </p:nvPicPr>
        <p:blipFill>
          <a:blip r:embed="rId5" cstate="print"/>
          <a:srcRect/>
          <a:stretch>
            <a:fillRect/>
          </a:stretch>
        </p:blipFill>
        <p:spPr bwMode="auto">
          <a:xfrm>
            <a:off x="8001000" y="-154042"/>
            <a:ext cx="1307089" cy="763642"/>
          </a:xfrm>
          <a:prstGeom prst="rect">
            <a:avLst/>
          </a:prstGeom>
          <a:noFill/>
        </p:spPr>
      </p:pic>
      <p:sp>
        <p:nvSpPr>
          <p:cNvPr id="8" name="Rectangle 7"/>
          <p:cNvSpPr/>
          <p:nvPr/>
        </p:nvSpPr>
        <p:spPr>
          <a:xfrm>
            <a:off x="1066801" y="5791200"/>
            <a:ext cx="8077200" cy="830997"/>
          </a:xfrm>
          <a:prstGeom prst="rect">
            <a:avLst/>
          </a:prstGeom>
          <a:solidFill>
            <a:srgbClr val="C0504D">
              <a:alpha val="69804"/>
            </a:srgbClr>
          </a:solidFill>
        </p:spPr>
        <p:txBody>
          <a:bodyPr wrap="square">
            <a:spAutoFit/>
          </a:bodyPr>
          <a:lstStyle/>
          <a:p>
            <a:pPr algn="ctr" rtl="1"/>
            <a:r>
              <a:rPr lang="fa-IR" sz="4800" dirty="0" smtClean="0">
                <a:solidFill>
                  <a:srgbClr val="FFFF00"/>
                </a:solidFill>
                <a:effectLst>
                  <a:outerShdw blurRad="38100" dist="38100" dir="2700000" algn="tl">
                    <a:srgbClr val="000000">
                      <a:alpha val="43137"/>
                    </a:srgbClr>
                  </a:outerShdw>
                </a:effectLst>
                <a:cs typeface="Dast Nevis" pitchFamily="66" charset="-78"/>
              </a:rPr>
              <a:t>«نقطه آرامش»</a:t>
            </a:r>
            <a:endParaRPr lang="en-US" sz="4800" dirty="0" smtClean="0">
              <a:solidFill>
                <a:srgbClr val="FFFF00"/>
              </a:solidFill>
              <a:effectLst>
                <a:outerShdw blurRad="38100" dist="38100" dir="2700000" algn="tl">
                  <a:srgbClr val="000000">
                    <a:alpha val="43137"/>
                  </a:srgbClr>
                </a:outerShdw>
              </a:effectLst>
              <a:cs typeface="Dast Nevis" pitchFamily="66" charset="-78"/>
            </a:endParaRPr>
          </a:p>
        </p:txBody>
      </p:sp>
      <p:sp>
        <p:nvSpPr>
          <p:cNvPr id="9" name="Rectangle 8"/>
          <p:cNvSpPr/>
          <p:nvPr/>
        </p:nvSpPr>
        <p:spPr>
          <a:xfrm>
            <a:off x="0" y="5791201"/>
            <a:ext cx="1066800" cy="830997"/>
          </a:xfrm>
          <a:prstGeom prst="rect">
            <a:avLst/>
          </a:prstGeom>
          <a:solidFill>
            <a:srgbClr val="C0504D">
              <a:alpha val="69804"/>
            </a:srgbClr>
          </a:solidFill>
        </p:spPr>
        <p:txBody>
          <a:bodyPr wrap="square">
            <a:spAutoFit/>
          </a:bodyPr>
          <a:lstStyle/>
          <a:p>
            <a:pPr algn="ctr"/>
            <a:r>
              <a:rPr lang="fa-IR" sz="4800" dirty="0" smtClean="0">
                <a:solidFill>
                  <a:srgbClr val="FFFF00"/>
                </a:solidFill>
                <a:cs typeface="B Titr" pitchFamily="2" charset="-78"/>
              </a:rPr>
              <a:t>7</a:t>
            </a:r>
            <a:endParaRPr lang="en-US" sz="4800" dirty="0">
              <a:solidFill>
                <a:srgbClr val="FFFF00"/>
              </a:solidFill>
              <a:cs typeface="B Titr" pitchFamily="2" charset="-78"/>
            </a:endParaRPr>
          </a:p>
        </p:txBody>
      </p:sp>
      <p:cxnSp>
        <p:nvCxnSpPr>
          <p:cNvPr id="10" name="Straight Connector 9"/>
          <p:cNvCxnSpPr/>
          <p:nvPr/>
        </p:nvCxnSpPr>
        <p:spPr>
          <a:xfrm rot="5400000">
            <a:off x="647700" y="6210300"/>
            <a:ext cx="838200" cy="0"/>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2948" name="Picture 4" descr="http://www.toyota-global.com/company/history_of_toyota/75years/text/taking_on_the_automotive_business/chapter1/section1/images/l01_01_01_01_img01.jpg"/>
          <p:cNvPicPr>
            <a:picLocks noChangeAspect="1" noChangeArrowheads="1"/>
          </p:cNvPicPr>
          <p:nvPr/>
        </p:nvPicPr>
        <p:blipFill>
          <a:blip r:embed="rId3" cstate="print"/>
          <a:srcRect t="6494"/>
          <a:stretch>
            <a:fillRect/>
          </a:stretch>
        </p:blipFill>
        <p:spPr bwMode="auto">
          <a:xfrm>
            <a:off x="0" y="76200"/>
            <a:ext cx="5355639" cy="6858000"/>
          </a:xfrm>
          <a:prstGeom prst="rect">
            <a:avLst/>
          </a:prstGeom>
          <a:noFill/>
        </p:spPr>
      </p:pic>
      <p:sp>
        <p:nvSpPr>
          <p:cNvPr id="2" name="Title 1"/>
          <p:cNvSpPr>
            <a:spLocks noGrp="1"/>
          </p:cNvSpPr>
          <p:nvPr>
            <p:ph type="title"/>
          </p:nvPr>
        </p:nvSpPr>
        <p:spPr>
          <a:xfrm>
            <a:off x="4038600" y="228600"/>
            <a:ext cx="4953000" cy="1143000"/>
          </a:xfrm>
          <a:solidFill>
            <a:schemeClr val="bg1"/>
          </a:solidFill>
        </p:spPr>
        <p:txBody>
          <a:bodyPr/>
          <a:lstStyle/>
          <a:p>
            <a:r>
              <a:rPr lang="fa-IR" dirty="0" smtClean="0"/>
              <a:t>ساکی چی تویودا</a:t>
            </a:r>
            <a:endParaRPr lang="en-US" dirty="0"/>
          </a:p>
        </p:txBody>
      </p:sp>
      <p:sp>
        <p:nvSpPr>
          <p:cNvPr id="4" name="Rectangle 3"/>
          <p:cNvSpPr/>
          <p:nvPr/>
        </p:nvSpPr>
        <p:spPr>
          <a:xfrm>
            <a:off x="4800600" y="3005078"/>
            <a:ext cx="3810000" cy="2862322"/>
          </a:xfrm>
          <a:prstGeom prst="rect">
            <a:avLst/>
          </a:prstGeom>
          <a:solidFill>
            <a:srgbClr val="00B0F0">
              <a:alpha val="60000"/>
            </a:srgbClr>
          </a:solidFill>
        </p:spPr>
        <p:txBody>
          <a:bodyPr wrap="square">
            <a:spAutoFit/>
          </a:bodyPr>
          <a:lstStyle/>
          <a:p>
            <a:pPr algn="just" rtl="1"/>
            <a:r>
              <a:rPr lang="fa-IR" sz="3600" dirty="0" smtClean="0">
                <a:solidFill>
                  <a:srgbClr val="002060"/>
                </a:solidFill>
                <a:cs typeface="Dast Nevis" pitchFamily="66" charset="-78"/>
              </a:rPr>
              <a:t>با استفاده از این چراها، نه تنها به علت اصلی مشکلات می‌رسیم بلکه راه‌حل هم بر ما آشکار می‌شود</a:t>
            </a:r>
            <a:endParaRPr lang="en-US" sz="3600" dirty="0">
              <a:solidFill>
                <a:srgbClr val="002060"/>
              </a:solidFill>
              <a:cs typeface="Dast Nevis" pitchFamily="66" charset="-78"/>
            </a:endParaRPr>
          </a:p>
        </p:txBody>
      </p:sp>
      <p:sp>
        <p:nvSpPr>
          <p:cNvPr id="5" name="Rectangle 4"/>
          <p:cNvSpPr/>
          <p:nvPr/>
        </p:nvSpPr>
        <p:spPr>
          <a:xfrm>
            <a:off x="4541857" y="1557278"/>
            <a:ext cx="4068743" cy="1077218"/>
          </a:xfrm>
          <a:prstGeom prst="rect">
            <a:avLst/>
          </a:prstGeom>
        </p:spPr>
        <p:txBody>
          <a:bodyPr wrap="none">
            <a:spAutoFit/>
          </a:bodyPr>
          <a:lstStyle/>
          <a:p>
            <a:pPr algn="ctr" rtl="1"/>
            <a:r>
              <a:rPr lang="fa-IR" sz="3200" dirty="0" smtClean="0">
                <a:cs typeface="B Yekan" pitchFamily="2" charset="-78"/>
              </a:rPr>
              <a:t>پایه و اساس نگرش علمی </a:t>
            </a:r>
          </a:p>
          <a:p>
            <a:pPr algn="ctr" rtl="1"/>
            <a:r>
              <a:rPr lang="fa-IR" sz="3200" dirty="0" smtClean="0">
                <a:cs typeface="B Yekan" pitchFamily="2" charset="-78"/>
              </a:rPr>
              <a:t>شرکت تویوتا</a:t>
            </a:r>
            <a:endParaRPr lang="en-US" sz="3200" dirty="0">
              <a:cs typeface="B Yekan" pitchFamily="2" charset="-78"/>
            </a:endParaRPr>
          </a:p>
        </p:txBody>
      </p:sp>
      <p:cxnSp>
        <p:nvCxnSpPr>
          <p:cNvPr id="8" name="Straight Connector 7"/>
          <p:cNvCxnSpPr/>
          <p:nvPr/>
        </p:nvCxnSpPr>
        <p:spPr>
          <a:xfrm>
            <a:off x="4800600" y="1404878"/>
            <a:ext cx="3657600" cy="0"/>
          </a:xfrm>
          <a:prstGeom prst="line">
            <a:avLst/>
          </a:prstGeom>
          <a:ln w="76200">
            <a:solidFill>
              <a:srgbClr val="00B0F0"/>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a:off x="4876800" y="2624078"/>
            <a:ext cx="3657600" cy="0"/>
          </a:xfrm>
          <a:prstGeom prst="line">
            <a:avLst/>
          </a:prstGeom>
          <a:ln w="76200">
            <a:solidFill>
              <a:srgbClr val="00B0F0"/>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2"/>
          <p:cNvPicPr>
            <a:picLocks noChangeAspect="1" noChangeArrowheads="1"/>
          </p:cNvPicPr>
          <p:nvPr/>
        </p:nvPicPr>
        <p:blipFill>
          <a:blip r:embed="rId3" cstate="print"/>
          <a:srcRect r="2424"/>
          <a:stretch>
            <a:fillRect/>
          </a:stretch>
        </p:blipFill>
        <p:spPr bwMode="auto">
          <a:xfrm>
            <a:off x="0" y="0"/>
            <a:ext cx="9144000" cy="6858000"/>
          </a:xfrm>
          <a:prstGeom prst="rect">
            <a:avLst/>
          </a:prstGeom>
          <a:noFill/>
          <a:ln w="9525">
            <a:noFill/>
            <a:miter lim="800000"/>
            <a:headEnd/>
            <a:tailEnd/>
          </a:ln>
          <a:effectLst/>
        </p:spPr>
      </p:pic>
      <p:pic>
        <p:nvPicPr>
          <p:cNvPr id="6" name="Picture 5" descr="C:\Users\naseri\Desktop\kareer-slogon-yellow.png"/>
          <p:cNvPicPr>
            <a:picLocks noChangeAspect="1" noChangeArrowheads="1"/>
          </p:cNvPicPr>
          <p:nvPr/>
        </p:nvPicPr>
        <p:blipFill>
          <a:blip r:embed="rId4" cstate="print"/>
          <a:srcRect/>
          <a:stretch>
            <a:fillRect/>
          </a:stretch>
        </p:blipFill>
        <p:spPr bwMode="auto">
          <a:xfrm>
            <a:off x="28575" y="46927"/>
            <a:ext cx="3400425" cy="410273"/>
          </a:xfrm>
          <a:prstGeom prst="rect">
            <a:avLst/>
          </a:prstGeom>
          <a:noFill/>
        </p:spPr>
      </p:pic>
      <p:pic>
        <p:nvPicPr>
          <p:cNvPr id="7" name="Picture 2" descr="C:\Users\naseri\Pictures\Picture1.png"/>
          <p:cNvPicPr>
            <a:picLocks noChangeAspect="1" noChangeArrowheads="1"/>
          </p:cNvPicPr>
          <p:nvPr/>
        </p:nvPicPr>
        <p:blipFill>
          <a:blip r:embed="rId5" cstate="print"/>
          <a:srcRect/>
          <a:stretch>
            <a:fillRect/>
          </a:stretch>
        </p:blipFill>
        <p:spPr bwMode="auto">
          <a:xfrm>
            <a:off x="8001000" y="-154042"/>
            <a:ext cx="1307089" cy="763642"/>
          </a:xfrm>
          <a:prstGeom prst="rect">
            <a:avLst/>
          </a:prstGeom>
          <a:noFill/>
        </p:spPr>
      </p:pic>
      <p:sp>
        <p:nvSpPr>
          <p:cNvPr id="8" name="Rectangle 7"/>
          <p:cNvSpPr/>
          <p:nvPr/>
        </p:nvSpPr>
        <p:spPr>
          <a:xfrm>
            <a:off x="1066801" y="5791200"/>
            <a:ext cx="8077200" cy="830997"/>
          </a:xfrm>
          <a:prstGeom prst="rect">
            <a:avLst/>
          </a:prstGeom>
          <a:solidFill>
            <a:srgbClr val="C0504D">
              <a:alpha val="69804"/>
            </a:srgbClr>
          </a:solidFill>
        </p:spPr>
        <p:txBody>
          <a:bodyPr wrap="square">
            <a:spAutoFit/>
          </a:bodyPr>
          <a:lstStyle/>
          <a:p>
            <a:pPr algn="ctr" rtl="1"/>
            <a:r>
              <a:rPr lang="fa-IR" sz="4800" dirty="0" smtClean="0">
                <a:solidFill>
                  <a:srgbClr val="FFFF00"/>
                </a:solidFill>
                <a:effectLst>
                  <a:outerShdw blurRad="38100" dist="38100" dir="2700000" algn="tl">
                    <a:srgbClr val="000000">
                      <a:alpha val="43137"/>
                    </a:srgbClr>
                  </a:outerShdw>
                </a:effectLst>
                <a:cs typeface="Dast Nevis" pitchFamily="66" charset="-78"/>
              </a:rPr>
              <a:t>«مشکلات ساده تا نسبتا سخت»</a:t>
            </a:r>
            <a:endParaRPr lang="en-US" sz="4800" dirty="0" smtClean="0">
              <a:solidFill>
                <a:srgbClr val="FFFF00"/>
              </a:solidFill>
              <a:effectLst>
                <a:outerShdw blurRad="38100" dist="38100" dir="2700000" algn="tl">
                  <a:srgbClr val="000000">
                    <a:alpha val="43137"/>
                  </a:srgbClr>
                </a:outerShdw>
              </a:effectLst>
              <a:cs typeface="Dast Nevis" pitchFamily="66" charset="-78"/>
            </a:endParaRPr>
          </a:p>
        </p:txBody>
      </p:sp>
      <p:sp>
        <p:nvSpPr>
          <p:cNvPr id="9" name="Rectangle 8"/>
          <p:cNvSpPr/>
          <p:nvPr/>
        </p:nvSpPr>
        <p:spPr>
          <a:xfrm>
            <a:off x="0" y="5791201"/>
            <a:ext cx="1066800" cy="830997"/>
          </a:xfrm>
          <a:prstGeom prst="rect">
            <a:avLst/>
          </a:prstGeom>
          <a:solidFill>
            <a:srgbClr val="C0504D">
              <a:alpha val="69804"/>
            </a:srgbClr>
          </a:solidFill>
        </p:spPr>
        <p:txBody>
          <a:bodyPr wrap="square">
            <a:spAutoFit/>
          </a:bodyPr>
          <a:lstStyle/>
          <a:p>
            <a:pPr algn="ctr"/>
            <a:r>
              <a:rPr lang="fa-IR" sz="4800" dirty="0" smtClean="0">
                <a:solidFill>
                  <a:srgbClr val="FFFF00"/>
                </a:solidFill>
                <a:cs typeface="B Titr" pitchFamily="2" charset="-78"/>
              </a:rPr>
              <a:t>8</a:t>
            </a:r>
            <a:endParaRPr lang="en-US" sz="4800" dirty="0">
              <a:solidFill>
                <a:srgbClr val="FFFF00"/>
              </a:solidFill>
              <a:cs typeface="B Titr" pitchFamily="2" charset="-78"/>
            </a:endParaRPr>
          </a:p>
        </p:txBody>
      </p:sp>
      <p:cxnSp>
        <p:nvCxnSpPr>
          <p:cNvPr id="10" name="Straight Connector 9"/>
          <p:cNvCxnSpPr/>
          <p:nvPr/>
        </p:nvCxnSpPr>
        <p:spPr>
          <a:xfrm rot="5400000">
            <a:off x="647700" y="6210300"/>
            <a:ext cx="838200" cy="0"/>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76200" y="6564868"/>
            <a:ext cx="2635530" cy="369332"/>
          </a:xfrm>
          <a:prstGeom prst="rect">
            <a:avLst/>
          </a:prstGeom>
        </p:spPr>
        <p:txBody>
          <a:bodyPr wrap="none">
            <a:spAutoFit/>
          </a:bodyPr>
          <a:lstStyle/>
          <a:p>
            <a:r>
              <a:rPr lang="en-US" dirty="0" smtClean="0"/>
              <a:t>Image credits:  </a:t>
            </a:r>
            <a:r>
              <a:rPr lang="en-US" dirty="0" smtClean="0">
                <a:hlinkClick r:id="rId6"/>
              </a:rPr>
              <a:t>Mind Virus</a:t>
            </a:r>
            <a:endParaRPr lang="en-US" dirty="0"/>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a:blip r:embed="rId3" cstate="print"/>
          <a:srcRect l="3775" r="5619"/>
          <a:stretch>
            <a:fillRect/>
          </a:stretch>
        </p:blipFill>
        <p:spPr bwMode="auto">
          <a:xfrm>
            <a:off x="0" y="0"/>
            <a:ext cx="9144000" cy="6858000"/>
          </a:xfrm>
          <a:prstGeom prst="rect">
            <a:avLst/>
          </a:prstGeom>
          <a:noFill/>
          <a:ln w="9525">
            <a:noFill/>
            <a:miter lim="800000"/>
            <a:headEnd/>
            <a:tailEnd/>
          </a:ln>
          <a:effectLst/>
        </p:spPr>
      </p:pic>
      <p:pic>
        <p:nvPicPr>
          <p:cNvPr id="6" name="Picture 5" descr="C:\Users\naseri\Desktop\kareer-slogon-yellow.png"/>
          <p:cNvPicPr>
            <a:picLocks noChangeAspect="1" noChangeArrowheads="1"/>
          </p:cNvPicPr>
          <p:nvPr/>
        </p:nvPicPr>
        <p:blipFill>
          <a:blip r:embed="rId4" cstate="print"/>
          <a:srcRect/>
          <a:stretch>
            <a:fillRect/>
          </a:stretch>
        </p:blipFill>
        <p:spPr bwMode="auto">
          <a:xfrm>
            <a:off x="28575" y="46927"/>
            <a:ext cx="3400425" cy="410273"/>
          </a:xfrm>
          <a:prstGeom prst="rect">
            <a:avLst/>
          </a:prstGeom>
          <a:noFill/>
        </p:spPr>
      </p:pic>
      <p:pic>
        <p:nvPicPr>
          <p:cNvPr id="7" name="Picture 2" descr="C:\Users\naseri\Pictures\Picture1.png"/>
          <p:cNvPicPr>
            <a:picLocks noChangeAspect="1" noChangeArrowheads="1"/>
          </p:cNvPicPr>
          <p:nvPr/>
        </p:nvPicPr>
        <p:blipFill>
          <a:blip r:embed="rId5" cstate="print"/>
          <a:srcRect/>
          <a:stretch>
            <a:fillRect/>
          </a:stretch>
        </p:blipFill>
        <p:spPr bwMode="auto">
          <a:xfrm>
            <a:off x="8001000" y="-154042"/>
            <a:ext cx="1307089" cy="763642"/>
          </a:xfrm>
          <a:prstGeom prst="rect">
            <a:avLst/>
          </a:prstGeom>
          <a:noFill/>
        </p:spPr>
      </p:pic>
      <p:sp>
        <p:nvSpPr>
          <p:cNvPr id="8" name="Rectangle 7"/>
          <p:cNvSpPr/>
          <p:nvPr/>
        </p:nvSpPr>
        <p:spPr>
          <a:xfrm>
            <a:off x="1066801" y="5791200"/>
            <a:ext cx="8077200" cy="830997"/>
          </a:xfrm>
          <a:prstGeom prst="rect">
            <a:avLst/>
          </a:prstGeom>
          <a:solidFill>
            <a:srgbClr val="C0504D">
              <a:alpha val="69804"/>
            </a:srgbClr>
          </a:solidFill>
        </p:spPr>
        <p:txBody>
          <a:bodyPr wrap="square">
            <a:spAutoFit/>
          </a:bodyPr>
          <a:lstStyle/>
          <a:p>
            <a:pPr algn="ctr" rtl="1"/>
            <a:r>
              <a:rPr lang="fa-IR" sz="4800" dirty="0" smtClean="0">
                <a:solidFill>
                  <a:srgbClr val="FFFF00"/>
                </a:solidFill>
                <a:effectLst>
                  <a:outerShdw blurRad="38100" dist="38100" dir="2700000" algn="tl">
                    <a:srgbClr val="000000">
                      <a:alpha val="43137"/>
                    </a:srgbClr>
                  </a:outerShdw>
                </a:effectLst>
                <a:cs typeface="Dast Nevis" pitchFamily="66" charset="-78"/>
              </a:rPr>
              <a:t> چند مشکل با یک«ریشه مشترک»</a:t>
            </a:r>
            <a:endParaRPr lang="en-US" sz="4800" dirty="0" smtClean="0">
              <a:solidFill>
                <a:srgbClr val="FFFF00"/>
              </a:solidFill>
              <a:effectLst>
                <a:outerShdw blurRad="38100" dist="38100" dir="2700000" algn="tl">
                  <a:srgbClr val="000000">
                    <a:alpha val="43137"/>
                  </a:srgbClr>
                </a:outerShdw>
              </a:effectLst>
              <a:cs typeface="Dast Nevis" pitchFamily="66" charset="-78"/>
            </a:endParaRPr>
          </a:p>
        </p:txBody>
      </p:sp>
      <p:sp>
        <p:nvSpPr>
          <p:cNvPr id="9" name="Rectangle 8"/>
          <p:cNvSpPr/>
          <p:nvPr/>
        </p:nvSpPr>
        <p:spPr>
          <a:xfrm>
            <a:off x="0" y="5791201"/>
            <a:ext cx="1066800" cy="830997"/>
          </a:xfrm>
          <a:prstGeom prst="rect">
            <a:avLst/>
          </a:prstGeom>
          <a:solidFill>
            <a:srgbClr val="C0504D">
              <a:alpha val="69804"/>
            </a:srgbClr>
          </a:solidFill>
        </p:spPr>
        <p:txBody>
          <a:bodyPr wrap="square">
            <a:spAutoFit/>
          </a:bodyPr>
          <a:lstStyle/>
          <a:p>
            <a:pPr algn="ctr"/>
            <a:r>
              <a:rPr lang="fa-IR" sz="4800" dirty="0" smtClean="0">
                <a:solidFill>
                  <a:srgbClr val="FFFF00"/>
                </a:solidFill>
                <a:cs typeface="B Titr" pitchFamily="2" charset="-78"/>
              </a:rPr>
              <a:t>9</a:t>
            </a:r>
            <a:endParaRPr lang="en-US" sz="4800" dirty="0">
              <a:solidFill>
                <a:srgbClr val="FFFF00"/>
              </a:solidFill>
              <a:cs typeface="B Titr" pitchFamily="2" charset="-78"/>
            </a:endParaRPr>
          </a:p>
        </p:txBody>
      </p:sp>
      <p:cxnSp>
        <p:nvCxnSpPr>
          <p:cNvPr id="10" name="Straight Connector 9"/>
          <p:cNvCxnSpPr/>
          <p:nvPr/>
        </p:nvCxnSpPr>
        <p:spPr>
          <a:xfrm rot="5400000">
            <a:off x="647700" y="6210300"/>
            <a:ext cx="838200" cy="0"/>
          </a:xfrm>
          <a:prstGeom prst="line">
            <a:avLst/>
          </a:prstGeom>
          <a:ln w="57150">
            <a:solidFill>
              <a:srgbClr val="FFFF00"/>
            </a:solidFill>
          </a:ln>
        </p:spPr>
        <p:style>
          <a:lnRef idx="1">
            <a:schemeClr val="accent1"/>
          </a:lnRef>
          <a:fillRef idx="0">
            <a:schemeClr val="accent1"/>
          </a:fillRef>
          <a:effectRef idx="0">
            <a:schemeClr val="accent1"/>
          </a:effectRef>
          <a:fontRef idx="minor">
            <a:schemeClr val="tx1"/>
          </a:fontRef>
        </p:style>
      </p:cxnSp>
      <p:sp>
        <p:nvSpPr>
          <p:cNvPr id="11" name="Rectangle 10"/>
          <p:cNvSpPr/>
          <p:nvPr/>
        </p:nvSpPr>
        <p:spPr>
          <a:xfrm>
            <a:off x="-76200" y="6564868"/>
            <a:ext cx="1955920" cy="369332"/>
          </a:xfrm>
          <a:prstGeom prst="rect">
            <a:avLst/>
          </a:prstGeom>
        </p:spPr>
        <p:txBody>
          <a:bodyPr wrap="none">
            <a:spAutoFit/>
          </a:bodyPr>
          <a:lstStyle/>
          <a:p>
            <a:r>
              <a:rPr lang="en-US" dirty="0" smtClean="0"/>
              <a:t>Image credits: </a:t>
            </a:r>
            <a:r>
              <a:rPr lang="en-US" dirty="0" smtClean="0">
                <a:hlinkClick r:id="rId6" tooltip="User:Forz (page does not exist)"/>
              </a:rPr>
              <a:t>Forz</a:t>
            </a:r>
            <a:endParaRPr lang="en-US" dirty="0"/>
          </a:p>
        </p:txBody>
      </p:sp>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3076" name="Picture 4" descr="E:\minidars works\shutterstock_65729302.jpg"/>
          <p:cNvPicPr>
            <a:picLocks noChangeAspect="1" noChangeArrowheads="1"/>
          </p:cNvPicPr>
          <p:nvPr/>
        </p:nvPicPr>
        <p:blipFill>
          <a:blip r:embed="rId3" cstate="print"/>
          <a:srcRect l="7292" r="3917"/>
          <a:stretch>
            <a:fillRect/>
          </a:stretch>
        </p:blipFill>
        <p:spPr bwMode="auto">
          <a:xfrm>
            <a:off x="3657600" y="457200"/>
            <a:ext cx="4962659" cy="5181600"/>
          </a:xfrm>
          <a:prstGeom prst="rect">
            <a:avLst/>
          </a:prstGeom>
          <a:noFill/>
        </p:spPr>
      </p:pic>
      <p:sp>
        <p:nvSpPr>
          <p:cNvPr id="10" name="Rectangle 9"/>
          <p:cNvSpPr/>
          <p:nvPr/>
        </p:nvSpPr>
        <p:spPr>
          <a:xfrm>
            <a:off x="7772400" y="0"/>
            <a:ext cx="13716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p:cNvSpPr txBox="1">
            <a:spLocks/>
          </p:cNvSpPr>
          <p:nvPr/>
        </p:nvSpPr>
        <p:spPr>
          <a:xfrm>
            <a:off x="304800" y="838200"/>
            <a:ext cx="4267200" cy="4038600"/>
          </a:xfrm>
          <a:prstGeom prst="rect">
            <a:avLst/>
          </a:prstGeom>
        </p:spPr>
        <p:txBody>
          <a:bodyPr vert="horz" lIns="91440" tIns="45720" rIns="91440" bIns="45720" rtlCol="0" anchor="ctr">
            <a:normAutofit fontScale="92500" lnSpcReduction="20000"/>
          </a:bodyPr>
          <a:lstStyle/>
          <a:p>
            <a:pPr marL="0" marR="0" lvl="0" indent="0" algn="ctr" defTabSz="914400" rtl="1" eaLnBrk="1" fontAlgn="auto" latinLnBrk="0" hangingPunct="1">
              <a:lnSpc>
                <a:spcPct val="100000"/>
              </a:lnSpc>
              <a:spcBef>
                <a:spcPct val="0"/>
              </a:spcBef>
              <a:spcAft>
                <a:spcPts val="0"/>
              </a:spcAft>
              <a:buClrTx/>
              <a:buSzTx/>
              <a:buFontTx/>
              <a:buNone/>
              <a:tabLst/>
              <a:defRPr/>
            </a:pPr>
            <a:r>
              <a:rPr kumimoji="0" lang="fa-IR" sz="6600" b="0" i="0" u="none" strike="noStrike" kern="1200" cap="none" spc="0" normalizeH="0" baseline="0" noProof="0" dirty="0" smtClean="0">
                <a:ln>
                  <a:noFill/>
                </a:ln>
                <a:solidFill>
                  <a:srgbClr val="0070C0"/>
                </a:solidFill>
                <a:effectLst/>
                <a:uLnTx/>
                <a:uFillTx/>
                <a:latin typeface="+mj-lt"/>
                <a:ea typeface="+mj-ea"/>
                <a:cs typeface="12   Yagut_shsmrt" pitchFamily="2" charset="-78"/>
              </a:rPr>
              <a:t>چرا؟</a:t>
            </a:r>
          </a:p>
          <a:p>
            <a:pPr marL="0" marR="0" lvl="0" indent="0" algn="ctr" defTabSz="914400" rtl="1" eaLnBrk="1" fontAlgn="auto" latinLnBrk="0" hangingPunct="1">
              <a:lnSpc>
                <a:spcPct val="100000"/>
              </a:lnSpc>
              <a:spcBef>
                <a:spcPct val="0"/>
              </a:spcBef>
              <a:spcAft>
                <a:spcPts val="0"/>
              </a:spcAft>
              <a:buClrTx/>
              <a:buSzTx/>
              <a:buFontTx/>
              <a:buNone/>
              <a:tabLst/>
              <a:defRPr/>
            </a:pPr>
            <a:r>
              <a:rPr kumimoji="0" lang="fa-IR" sz="6600" b="0" i="0" u="none" strike="noStrike" kern="1200" cap="none" spc="0" normalizeH="0" baseline="0" noProof="0" dirty="0" smtClean="0">
                <a:ln>
                  <a:noFill/>
                </a:ln>
                <a:solidFill>
                  <a:srgbClr val="0070C0"/>
                </a:solidFill>
                <a:effectLst/>
                <a:uLnTx/>
                <a:uFillTx/>
                <a:latin typeface="+mj-lt"/>
                <a:ea typeface="+mj-ea"/>
                <a:cs typeface="12   Yagut_shsmrt" pitchFamily="2" charset="-78"/>
              </a:rPr>
              <a:t>چرا؟</a:t>
            </a:r>
          </a:p>
          <a:p>
            <a:pPr marL="0" marR="0" lvl="0" indent="0" algn="ctr" defTabSz="914400" rtl="1" eaLnBrk="1" fontAlgn="auto" latinLnBrk="0" hangingPunct="1">
              <a:lnSpc>
                <a:spcPct val="100000"/>
              </a:lnSpc>
              <a:spcBef>
                <a:spcPct val="0"/>
              </a:spcBef>
              <a:spcAft>
                <a:spcPts val="0"/>
              </a:spcAft>
              <a:buClrTx/>
              <a:buSzTx/>
              <a:buFontTx/>
              <a:buNone/>
              <a:tabLst/>
              <a:defRPr/>
            </a:pPr>
            <a:r>
              <a:rPr kumimoji="0" lang="fa-IR" sz="6600" b="0" i="0" u="none" strike="noStrike" kern="1200" cap="none" spc="0" normalizeH="0" baseline="0" noProof="0" dirty="0" smtClean="0">
                <a:ln>
                  <a:noFill/>
                </a:ln>
                <a:solidFill>
                  <a:srgbClr val="0070C0"/>
                </a:solidFill>
                <a:effectLst/>
                <a:uLnTx/>
                <a:uFillTx/>
                <a:latin typeface="+mj-lt"/>
                <a:ea typeface="+mj-ea"/>
                <a:cs typeface="12   Yagut_shsmrt" pitchFamily="2" charset="-78"/>
              </a:rPr>
              <a:t>چرا؟</a:t>
            </a:r>
          </a:p>
          <a:p>
            <a:pPr marL="0" marR="0" lvl="0" indent="0" algn="ctr" defTabSz="914400" rtl="1" eaLnBrk="1" fontAlgn="auto" latinLnBrk="0" hangingPunct="1">
              <a:lnSpc>
                <a:spcPct val="100000"/>
              </a:lnSpc>
              <a:spcBef>
                <a:spcPct val="0"/>
              </a:spcBef>
              <a:spcAft>
                <a:spcPts val="0"/>
              </a:spcAft>
              <a:buClrTx/>
              <a:buSzTx/>
              <a:buFontTx/>
              <a:buNone/>
              <a:tabLst/>
              <a:defRPr/>
            </a:pPr>
            <a:r>
              <a:rPr kumimoji="0" lang="fa-IR" sz="6600" b="0" i="0" u="none" strike="noStrike" kern="1200" cap="none" spc="0" normalizeH="0" baseline="0" noProof="0" dirty="0" smtClean="0">
                <a:ln>
                  <a:noFill/>
                </a:ln>
                <a:solidFill>
                  <a:srgbClr val="0070C0"/>
                </a:solidFill>
                <a:effectLst/>
                <a:uLnTx/>
                <a:uFillTx/>
                <a:latin typeface="+mj-lt"/>
                <a:ea typeface="+mj-ea"/>
                <a:cs typeface="12   Yagut_shsmrt" pitchFamily="2" charset="-78"/>
              </a:rPr>
              <a:t>چرا؟</a:t>
            </a:r>
          </a:p>
          <a:p>
            <a:pPr marL="0" marR="0" lvl="0" indent="0" algn="ctr" defTabSz="914400" rtl="1" eaLnBrk="1" fontAlgn="auto" latinLnBrk="0" hangingPunct="1">
              <a:lnSpc>
                <a:spcPct val="100000"/>
              </a:lnSpc>
              <a:spcBef>
                <a:spcPct val="0"/>
              </a:spcBef>
              <a:spcAft>
                <a:spcPts val="0"/>
              </a:spcAft>
              <a:buClrTx/>
              <a:buSzTx/>
              <a:buFontTx/>
              <a:buNone/>
              <a:tabLst/>
              <a:defRPr/>
            </a:pPr>
            <a:r>
              <a:rPr kumimoji="0" lang="fa-IR" sz="6600" b="0" i="0" u="none" strike="noStrike" kern="1200" cap="none" spc="0" normalizeH="0" baseline="0" noProof="0" dirty="0" smtClean="0">
                <a:ln>
                  <a:noFill/>
                </a:ln>
                <a:solidFill>
                  <a:srgbClr val="0070C0"/>
                </a:solidFill>
                <a:effectLst/>
                <a:uLnTx/>
                <a:uFillTx/>
                <a:latin typeface="+mj-lt"/>
                <a:ea typeface="+mj-ea"/>
                <a:cs typeface="12   Yagut_shsmrt" pitchFamily="2" charset="-78"/>
              </a:rPr>
              <a:t>چرا؟</a:t>
            </a:r>
            <a:endParaRPr kumimoji="0" lang="en-US" sz="6600" b="0" i="0" u="none" strike="noStrike" kern="1200" cap="none" spc="0" normalizeH="0" baseline="0" noProof="0" dirty="0">
              <a:ln>
                <a:noFill/>
              </a:ln>
              <a:solidFill>
                <a:srgbClr val="0070C0"/>
              </a:solidFill>
              <a:effectLst/>
              <a:uLnTx/>
              <a:uFillTx/>
              <a:latin typeface="+mj-lt"/>
              <a:ea typeface="+mj-ea"/>
              <a:cs typeface="12   Yagut_shsmrt" pitchFamily="2" charset="-78"/>
            </a:endParaRPr>
          </a:p>
        </p:txBody>
      </p:sp>
      <p:sp>
        <p:nvSpPr>
          <p:cNvPr id="5" name="Subtitle 2"/>
          <p:cNvSpPr txBox="1">
            <a:spLocks/>
          </p:cNvSpPr>
          <p:nvPr/>
        </p:nvSpPr>
        <p:spPr>
          <a:xfrm>
            <a:off x="0" y="5334000"/>
            <a:ext cx="9144000" cy="762000"/>
          </a:xfrm>
          <a:prstGeom prst="rect">
            <a:avLst/>
          </a:prstGeom>
          <a:solidFill>
            <a:schemeClr val="accent2"/>
          </a:solidFill>
        </p:spPr>
        <p:txBody>
          <a:bodyPr vert="horz" lIns="91440" tIns="45720" rIns="91440" bIns="45720" rtlCol="0">
            <a:noAutofit/>
          </a:bodyPr>
          <a:lstStyle/>
          <a:p>
            <a:pPr marL="342900" marR="0" lvl="0" indent="-342900" algn="ctr" defTabSz="914400" rtl="1" eaLnBrk="1" fontAlgn="auto" latinLnBrk="0" hangingPunct="1">
              <a:lnSpc>
                <a:spcPct val="100000"/>
              </a:lnSpc>
              <a:spcBef>
                <a:spcPct val="20000"/>
              </a:spcBef>
              <a:spcAft>
                <a:spcPts val="0"/>
              </a:spcAft>
              <a:buClrTx/>
              <a:buSzTx/>
              <a:tabLst/>
              <a:defRPr/>
            </a:pPr>
            <a:r>
              <a:rPr kumimoji="0" lang="fa-IR" sz="3600" b="0" i="0" u="none" strike="noStrike" kern="1200" cap="none" spc="0" normalizeH="0" baseline="0" noProof="0" dirty="0" smtClean="0">
                <a:ln>
                  <a:noFill/>
                </a:ln>
                <a:solidFill>
                  <a:srgbClr val="FFFF00"/>
                </a:solidFill>
                <a:effectLst>
                  <a:outerShdw blurRad="50800" dist="38100" dir="8100000" algn="tr" rotWithShape="0">
                    <a:prstClr val="black">
                      <a:alpha val="40000"/>
                    </a:prstClr>
                  </a:outerShdw>
                </a:effectLst>
                <a:uLnTx/>
                <a:uFillTx/>
                <a:latin typeface="+mn-lt"/>
                <a:ea typeface="+mn-ea"/>
                <a:cs typeface="B Yekan" pitchFamily="2" charset="-78"/>
              </a:rPr>
              <a:t>تکنیک «</a:t>
            </a:r>
            <a:r>
              <a:rPr kumimoji="0" lang="fa-IR" sz="4400" b="0" i="0" u="none" strike="noStrike" kern="1200" cap="none" spc="0" normalizeH="0" baseline="0" noProof="0" dirty="0" smtClean="0">
                <a:ln>
                  <a:noFill/>
                </a:ln>
                <a:solidFill>
                  <a:srgbClr val="FFFF00"/>
                </a:solidFill>
                <a:effectLst>
                  <a:outerShdw blurRad="50800" dist="38100" dir="8100000" algn="tr" rotWithShape="0">
                    <a:prstClr val="black">
                      <a:alpha val="40000"/>
                    </a:prstClr>
                  </a:outerShdw>
                </a:effectLst>
                <a:uLnTx/>
                <a:uFillTx/>
                <a:latin typeface="+mn-lt"/>
                <a:ea typeface="+mn-ea"/>
                <a:cs typeface="B Homa" pitchFamily="2" charset="-78"/>
              </a:rPr>
              <a:t>پنج چرا</a:t>
            </a:r>
            <a:r>
              <a:rPr kumimoji="0" lang="fa-IR" sz="3600" b="0" i="0" u="none" strike="noStrike" kern="1200" cap="none" spc="0" normalizeH="0" baseline="0" noProof="0" dirty="0" smtClean="0">
                <a:ln>
                  <a:noFill/>
                </a:ln>
                <a:solidFill>
                  <a:srgbClr val="FFFF00"/>
                </a:solidFill>
                <a:effectLst>
                  <a:outerShdw blurRad="50800" dist="38100" dir="8100000" algn="tr" rotWithShape="0">
                    <a:prstClr val="black">
                      <a:alpha val="40000"/>
                    </a:prstClr>
                  </a:outerShdw>
                </a:effectLst>
                <a:uLnTx/>
                <a:uFillTx/>
                <a:latin typeface="+mn-lt"/>
                <a:ea typeface="+mn-ea"/>
                <a:cs typeface="B Yekan" pitchFamily="2" charset="-78"/>
              </a:rPr>
              <a:t>»؛ </a:t>
            </a:r>
          </a:p>
        </p:txBody>
      </p:sp>
      <p:sp>
        <p:nvSpPr>
          <p:cNvPr id="7" name="Rectangle 6"/>
          <p:cNvSpPr/>
          <p:nvPr/>
        </p:nvSpPr>
        <p:spPr>
          <a:xfrm>
            <a:off x="0" y="0"/>
            <a:ext cx="3581400" cy="609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C:\Users\naseri\Desktop\kareer-slogon-yellow.png"/>
          <p:cNvPicPr>
            <a:picLocks noChangeAspect="1" noChangeArrowheads="1"/>
          </p:cNvPicPr>
          <p:nvPr/>
        </p:nvPicPr>
        <p:blipFill>
          <a:blip r:embed="rId4" cstate="print"/>
          <a:srcRect/>
          <a:stretch>
            <a:fillRect/>
          </a:stretch>
        </p:blipFill>
        <p:spPr bwMode="auto">
          <a:xfrm>
            <a:off x="0" y="6097"/>
            <a:ext cx="6477000" cy="781473"/>
          </a:xfrm>
          <a:prstGeom prst="rect">
            <a:avLst/>
          </a:prstGeom>
          <a:noFill/>
        </p:spPr>
      </p:pic>
      <p:sp>
        <p:nvSpPr>
          <p:cNvPr id="8" name="Rectangle 7"/>
          <p:cNvSpPr/>
          <p:nvPr/>
        </p:nvSpPr>
        <p:spPr>
          <a:xfrm>
            <a:off x="1330152" y="6096000"/>
            <a:ext cx="6396303" cy="646331"/>
          </a:xfrm>
          <a:prstGeom prst="rect">
            <a:avLst/>
          </a:prstGeom>
        </p:spPr>
        <p:txBody>
          <a:bodyPr wrap="none">
            <a:spAutoFit/>
          </a:bodyPr>
          <a:lstStyle/>
          <a:p>
            <a:pPr marL="342900" lvl="0" indent="-342900" algn="ctr" rtl="1">
              <a:spcBef>
                <a:spcPct val="20000"/>
              </a:spcBef>
              <a:defRPr/>
            </a:pPr>
            <a:r>
              <a:rPr lang="fa-IR" sz="3600" smtClean="0">
                <a:effectLst>
                  <a:outerShdw blurRad="50800" dist="38100" dir="8100000" algn="tr" rotWithShape="0">
                    <a:prstClr val="black">
                      <a:alpha val="40000"/>
                    </a:prstClr>
                  </a:outerShdw>
                </a:effectLst>
                <a:cs typeface="B Yekan" pitchFamily="2" charset="-78"/>
              </a:rPr>
              <a:t>راهبردی برای ریشه‌یابی و حل مشکل</a:t>
            </a:r>
            <a:endParaRPr lang="en-US" sz="3600" dirty="0">
              <a:effectLst>
                <a:outerShdw blurRad="50800" dist="38100" dir="8100000" algn="tr" rotWithShape="0">
                  <a:prstClr val="black">
                    <a:alpha val="40000"/>
                  </a:prstClr>
                </a:outerShdw>
              </a:effectLst>
              <a:cs typeface="B Yekan" pitchFamily="2" charset="-78"/>
            </a:endParaRPr>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596004" y="304800"/>
            <a:ext cx="3243196" cy="2215991"/>
          </a:xfrm>
          <a:prstGeom prst="rect">
            <a:avLst/>
          </a:prstGeom>
        </p:spPr>
        <p:txBody>
          <a:bodyPr wrap="none">
            <a:spAutoFit/>
          </a:bodyPr>
          <a:lstStyle/>
          <a:p>
            <a:r>
              <a:rPr lang="fa-IR" sz="13800" dirty="0" smtClean="0">
                <a:solidFill>
                  <a:srgbClr val="FFFF00"/>
                </a:solidFill>
                <a:cs typeface="B Titr" pitchFamily="2" charset="-78"/>
              </a:rPr>
              <a:t>چرا؟</a:t>
            </a:r>
            <a:endParaRPr lang="en-US" sz="13800" dirty="0">
              <a:solidFill>
                <a:srgbClr val="FFFF00"/>
              </a:solidFill>
              <a:cs typeface="B Titr" pitchFamily="2" charset="-78"/>
            </a:endParaRPr>
          </a:p>
        </p:txBody>
      </p:sp>
      <p:sp>
        <p:nvSpPr>
          <p:cNvPr id="5" name="Rectangle 4"/>
          <p:cNvSpPr/>
          <p:nvPr/>
        </p:nvSpPr>
        <p:spPr>
          <a:xfrm>
            <a:off x="3505200" y="1338352"/>
            <a:ext cx="2735044" cy="1862048"/>
          </a:xfrm>
          <a:prstGeom prst="rect">
            <a:avLst/>
          </a:prstGeom>
        </p:spPr>
        <p:txBody>
          <a:bodyPr wrap="none">
            <a:spAutoFit/>
          </a:bodyPr>
          <a:lstStyle/>
          <a:p>
            <a:r>
              <a:rPr lang="fa-IR" sz="11500" dirty="0" smtClean="0">
                <a:solidFill>
                  <a:srgbClr val="FFFF00"/>
                </a:solidFill>
                <a:cs typeface="B Titr" pitchFamily="2" charset="-78"/>
              </a:rPr>
              <a:t>چرا؟</a:t>
            </a:r>
            <a:endParaRPr lang="en-US" sz="11500" dirty="0">
              <a:solidFill>
                <a:srgbClr val="FFFF00"/>
              </a:solidFill>
              <a:cs typeface="B Titr" pitchFamily="2" charset="-78"/>
            </a:endParaRPr>
          </a:p>
        </p:txBody>
      </p:sp>
      <p:sp>
        <p:nvSpPr>
          <p:cNvPr id="6" name="Rectangle 5"/>
          <p:cNvSpPr/>
          <p:nvPr/>
        </p:nvSpPr>
        <p:spPr>
          <a:xfrm>
            <a:off x="1905000" y="2438400"/>
            <a:ext cx="2311851" cy="1569660"/>
          </a:xfrm>
          <a:prstGeom prst="rect">
            <a:avLst/>
          </a:prstGeom>
        </p:spPr>
        <p:txBody>
          <a:bodyPr wrap="none">
            <a:spAutoFit/>
          </a:bodyPr>
          <a:lstStyle/>
          <a:p>
            <a:r>
              <a:rPr lang="fa-IR" sz="9600" dirty="0" smtClean="0">
                <a:solidFill>
                  <a:srgbClr val="FFFF00"/>
                </a:solidFill>
                <a:cs typeface="B Titr" pitchFamily="2" charset="-78"/>
              </a:rPr>
              <a:t>چرا؟</a:t>
            </a:r>
            <a:endParaRPr lang="en-US" sz="9600" dirty="0">
              <a:solidFill>
                <a:srgbClr val="FFFF00"/>
              </a:solidFill>
              <a:cs typeface="B Titr" pitchFamily="2" charset="-78"/>
            </a:endParaRPr>
          </a:p>
        </p:txBody>
      </p:sp>
      <p:sp>
        <p:nvSpPr>
          <p:cNvPr id="7" name="Rectangle 6"/>
          <p:cNvSpPr/>
          <p:nvPr/>
        </p:nvSpPr>
        <p:spPr>
          <a:xfrm>
            <a:off x="838200" y="3657600"/>
            <a:ext cx="1779654" cy="1200329"/>
          </a:xfrm>
          <a:prstGeom prst="rect">
            <a:avLst/>
          </a:prstGeom>
        </p:spPr>
        <p:txBody>
          <a:bodyPr wrap="none">
            <a:spAutoFit/>
          </a:bodyPr>
          <a:lstStyle/>
          <a:p>
            <a:r>
              <a:rPr lang="fa-IR" sz="7200" dirty="0" smtClean="0">
                <a:solidFill>
                  <a:srgbClr val="FFFF00"/>
                </a:solidFill>
                <a:cs typeface="B Titr" pitchFamily="2" charset="-78"/>
              </a:rPr>
              <a:t>چرا؟</a:t>
            </a:r>
            <a:endParaRPr lang="en-US" sz="7200" dirty="0">
              <a:solidFill>
                <a:srgbClr val="FFFF00"/>
              </a:solidFill>
              <a:cs typeface="B Titr" pitchFamily="2" charset="-78"/>
            </a:endParaRPr>
          </a:p>
        </p:txBody>
      </p:sp>
      <p:sp>
        <p:nvSpPr>
          <p:cNvPr id="8" name="Rectangle 7"/>
          <p:cNvSpPr/>
          <p:nvPr/>
        </p:nvSpPr>
        <p:spPr>
          <a:xfrm>
            <a:off x="152400" y="4800600"/>
            <a:ext cx="1380506" cy="923330"/>
          </a:xfrm>
          <a:prstGeom prst="rect">
            <a:avLst/>
          </a:prstGeom>
        </p:spPr>
        <p:txBody>
          <a:bodyPr wrap="none">
            <a:spAutoFit/>
          </a:bodyPr>
          <a:lstStyle/>
          <a:p>
            <a:r>
              <a:rPr lang="fa-IR" sz="5400" dirty="0" smtClean="0">
                <a:solidFill>
                  <a:srgbClr val="FFFF00"/>
                </a:solidFill>
                <a:cs typeface="B Titr" pitchFamily="2" charset="-78"/>
              </a:rPr>
              <a:t>چرا؟</a:t>
            </a:r>
            <a:endParaRPr lang="en-US" sz="5400" dirty="0">
              <a:solidFill>
                <a:srgbClr val="FFFF00"/>
              </a:solidFill>
              <a:cs typeface="B Titr" pitchFamily="2" charset="-78"/>
            </a:endParaRPr>
          </a:p>
        </p:txBody>
      </p:sp>
      <p:sp>
        <p:nvSpPr>
          <p:cNvPr id="9" name="Rectangle 8"/>
          <p:cNvSpPr/>
          <p:nvPr/>
        </p:nvSpPr>
        <p:spPr>
          <a:xfrm>
            <a:off x="7239000" y="2438400"/>
            <a:ext cx="1250663" cy="3154710"/>
          </a:xfrm>
          <a:prstGeom prst="rect">
            <a:avLst/>
          </a:prstGeom>
        </p:spPr>
        <p:txBody>
          <a:bodyPr wrap="none">
            <a:spAutoFit/>
          </a:bodyPr>
          <a:lstStyle/>
          <a:p>
            <a:r>
              <a:rPr lang="fa-IR" sz="19900" dirty="0" smtClean="0">
                <a:cs typeface="B Titr" pitchFamily="2" charset="-78"/>
              </a:rPr>
              <a:t>1</a:t>
            </a:r>
            <a:endParaRPr lang="en-US" sz="19900" dirty="0">
              <a:cs typeface="B Titr" pitchFamily="2" charset="-78"/>
            </a:endParaRPr>
          </a:p>
        </p:txBody>
      </p:sp>
      <p:sp>
        <p:nvSpPr>
          <p:cNvPr id="10" name="Rectangle 9"/>
          <p:cNvSpPr/>
          <p:nvPr/>
        </p:nvSpPr>
        <p:spPr>
          <a:xfrm>
            <a:off x="5105400" y="3499009"/>
            <a:ext cx="1138453" cy="2215991"/>
          </a:xfrm>
          <a:prstGeom prst="rect">
            <a:avLst/>
          </a:prstGeom>
        </p:spPr>
        <p:txBody>
          <a:bodyPr wrap="none">
            <a:spAutoFit/>
          </a:bodyPr>
          <a:lstStyle/>
          <a:p>
            <a:r>
              <a:rPr lang="fa-IR" sz="13800" dirty="0" smtClean="0">
                <a:cs typeface="B Titr" pitchFamily="2" charset="-78"/>
              </a:rPr>
              <a:t>2</a:t>
            </a:r>
            <a:endParaRPr lang="en-US" sz="13800" dirty="0">
              <a:cs typeface="B Titr" pitchFamily="2" charset="-78"/>
            </a:endParaRPr>
          </a:p>
        </p:txBody>
      </p:sp>
      <p:sp>
        <p:nvSpPr>
          <p:cNvPr id="11" name="Rectangle 10"/>
          <p:cNvSpPr/>
          <p:nvPr/>
        </p:nvSpPr>
        <p:spPr>
          <a:xfrm>
            <a:off x="3421353" y="4495800"/>
            <a:ext cx="922047" cy="1446550"/>
          </a:xfrm>
          <a:prstGeom prst="rect">
            <a:avLst/>
          </a:prstGeom>
        </p:spPr>
        <p:txBody>
          <a:bodyPr wrap="none">
            <a:spAutoFit/>
          </a:bodyPr>
          <a:lstStyle/>
          <a:p>
            <a:r>
              <a:rPr lang="fa-IR" sz="8800" dirty="0" smtClean="0">
                <a:cs typeface="B Titr" pitchFamily="2" charset="-78"/>
              </a:rPr>
              <a:t>3</a:t>
            </a:r>
            <a:endParaRPr lang="en-US" sz="8800" dirty="0">
              <a:cs typeface="B Titr" pitchFamily="2" charset="-78"/>
            </a:endParaRPr>
          </a:p>
        </p:txBody>
      </p:sp>
      <p:sp>
        <p:nvSpPr>
          <p:cNvPr id="12" name="Rectangle 11"/>
          <p:cNvSpPr/>
          <p:nvPr/>
        </p:nvSpPr>
        <p:spPr>
          <a:xfrm>
            <a:off x="1881952" y="5385137"/>
            <a:ext cx="660758" cy="1015663"/>
          </a:xfrm>
          <a:prstGeom prst="rect">
            <a:avLst/>
          </a:prstGeom>
        </p:spPr>
        <p:txBody>
          <a:bodyPr wrap="none">
            <a:spAutoFit/>
          </a:bodyPr>
          <a:lstStyle/>
          <a:p>
            <a:r>
              <a:rPr lang="fa-IR" sz="6000" dirty="0" smtClean="0">
                <a:cs typeface="B Titr" pitchFamily="2" charset="-78"/>
              </a:rPr>
              <a:t>4</a:t>
            </a:r>
            <a:endParaRPr lang="en-US" sz="6000" dirty="0">
              <a:cs typeface="B Titr" pitchFamily="2" charset="-78"/>
            </a:endParaRPr>
          </a:p>
        </p:txBody>
      </p:sp>
      <p:sp>
        <p:nvSpPr>
          <p:cNvPr id="13" name="Rectangle 12"/>
          <p:cNvSpPr/>
          <p:nvPr/>
        </p:nvSpPr>
        <p:spPr>
          <a:xfrm>
            <a:off x="604070" y="5859959"/>
            <a:ext cx="518091" cy="769441"/>
          </a:xfrm>
          <a:prstGeom prst="rect">
            <a:avLst/>
          </a:prstGeom>
        </p:spPr>
        <p:txBody>
          <a:bodyPr wrap="none">
            <a:spAutoFit/>
          </a:bodyPr>
          <a:lstStyle/>
          <a:p>
            <a:r>
              <a:rPr lang="fa-IR" sz="4400" dirty="0" smtClean="0">
                <a:cs typeface="B Titr" pitchFamily="2" charset="-78"/>
              </a:rPr>
              <a:t>5</a:t>
            </a:r>
            <a:endParaRPr lang="en-US" sz="4400" dirty="0">
              <a:cs typeface="B Titr" pitchFamily="2" charset="-78"/>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4" name="Picture 4" descr="E:\minidars works\shutterstock_65729302.jpg"/>
          <p:cNvPicPr>
            <a:picLocks noChangeAspect="1" noChangeArrowheads="1"/>
          </p:cNvPicPr>
          <p:nvPr/>
        </p:nvPicPr>
        <p:blipFill>
          <a:blip r:embed="rId3" cstate="print"/>
          <a:srcRect l="7292" r="3917"/>
          <a:stretch>
            <a:fillRect/>
          </a:stretch>
        </p:blipFill>
        <p:spPr bwMode="auto">
          <a:xfrm>
            <a:off x="76200" y="838200"/>
            <a:ext cx="4419600" cy="5410200"/>
          </a:xfrm>
          <a:prstGeom prst="rect">
            <a:avLst/>
          </a:prstGeom>
          <a:noFill/>
        </p:spPr>
      </p:pic>
      <p:sp>
        <p:nvSpPr>
          <p:cNvPr id="15" name="Line Callout 1 (Accent Bar) 14"/>
          <p:cNvSpPr/>
          <p:nvPr/>
        </p:nvSpPr>
        <p:spPr>
          <a:xfrm>
            <a:off x="3962400" y="838200"/>
            <a:ext cx="2057400" cy="1143000"/>
          </a:xfrm>
          <a:prstGeom prst="accentCallout1">
            <a:avLst>
              <a:gd name="adj1" fmla="val 18750"/>
              <a:gd name="adj2" fmla="val -8333"/>
              <a:gd name="adj3" fmla="val 55835"/>
              <a:gd name="adj4" fmla="val -42974"/>
            </a:avLst>
          </a:prstGeom>
        </p:spPr>
        <p:style>
          <a:lnRef idx="2">
            <a:schemeClr val="accent4"/>
          </a:lnRef>
          <a:fillRef idx="1">
            <a:schemeClr val="lt1"/>
          </a:fillRef>
          <a:effectRef idx="0">
            <a:schemeClr val="accent4"/>
          </a:effectRef>
          <a:fontRef idx="minor">
            <a:schemeClr val="dk1"/>
          </a:fontRef>
        </p:style>
        <p:txBody>
          <a:bodyPr rtlCol="0" anchor="ctr"/>
          <a:lstStyle/>
          <a:p>
            <a:pPr rtl="1"/>
            <a:r>
              <a:rPr lang="fa-IR" sz="2000" b="1" dirty="0" smtClean="0">
                <a:cs typeface="B Yekan" pitchFamily="2" charset="-78"/>
              </a:rPr>
              <a:t>علائم:</a:t>
            </a:r>
          </a:p>
          <a:p>
            <a:pPr rtl="1"/>
            <a:r>
              <a:rPr lang="fa-IR" dirty="0" smtClean="0">
                <a:cs typeface="B Yekan" pitchFamily="2" charset="-78"/>
              </a:rPr>
              <a:t>نتایج و خروجی‌های آشکار شده ناشی از مشکلات</a:t>
            </a:r>
            <a:endParaRPr lang="en-US" dirty="0">
              <a:cs typeface="B Yekan" pitchFamily="2" charset="-78"/>
            </a:endParaRPr>
          </a:p>
        </p:txBody>
      </p:sp>
      <p:sp>
        <p:nvSpPr>
          <p:cNvPr id="16" name="Line Callout 1 (Accent Bar) 15"/>
          <p:cNvSpPr/>
          <p:nvPr/>
        </p:nvSpPr>
        <p:spPr>
          <a:xfrm>
            <a:off x="3962400" y="2514600"/>
            <a:ext cx="2209800" cy="1143000"/>
          </a:xfrm>
          <a:prstGeom prst="accentCallout1">
            <a:avLst>
              <a:gd name="adj1" fmla="val 83750"/>
              <a:gd name="adj2" fmla="val -8333"/>
              <a:gd name="adj3" fmla="val 114167"/>
              <a:gd name="adj4" fmla="val -65899"/>
            </a:avLst>
          </a:prstGeom>
        </p:spPr>
        <p:style>
          <a:lnRef idx="2">
            <a:schemeClr val="accent4"/>
          </a:lnRef>
          <a:fillRef idx="1">
            <a:schemeClr val="lt1"/>
          </a:fillRef>
          <a:effectRef idx="0">
            <a:schemeClr val="accent4"/>
          </a:effectRef>
          <a:fontRef idx="minor">
            <a:schemeClr val="dk1"/>
          </a:fontRef>
        </p:style>
        <p:txBody>
          <a:bodyPr rtlCol="0" anchor="ctr"/>
          <a:lstStyle/>
          <a:p>
            <a:pPr rtl="1"/>
            <a:r>
              <a:rPr lang="fa-IR" sz="2000" b="1" dirty="0" smtClean="0">
                <a:cs typeface="B Yekan" pitchFamily="2" charset="-78"/>
              </a:rPr>
              <a:t>مشکلات:</a:t>
            </a:r>
          </a:p>
          <a:p>
            <a:pPr rtl="1"/>
            <a:r>
              <a:rPr lang="fa-IR" dirty="0" smtClean="0">
                <a:cs typeface="B Yekan" pitchFamily="2" charset="-78"/>
              </a:rPr>
              <a:t>شکاف بین آنچه اتفاق افتاده با آنچه باید اتفاق می‌افتاد</a:t>
            </a:r>
            <a:endParaRPr lang="en-US" dirty="0">
              <a:cs typeface="B Yekan" pitchFamily="2" charset="-78"/>
            </a:endParaRPr>
          </a:p>
        </p:txBody>
      </p:sp>
      <p:sp>
        <p:nvSpPr>
          <p:cNvPr id="17" name="Line Callout 1 (Accent Bar) 16"/>
          <p:cNvSpPr/>
          <p:nvPr/>
        </p:nvSpPr>
        <p:spPr>
          <a:xfrm>
            <a:off x="3962400" y="4114800"/>
            <a:ext cx="2438400" cy="1143000"/>
          </a:xfrm>
          <a:prstGeom prst="accentCallout1">
            <a:avLst>
              <a:gd name="adj1" fmla="val 73750"/>
              <a:gd name="adj2" fmla="val -8333"/>
              <a:gd name="adj3" fmla="val 120834"/>
              <a:gd name="adj4" fmla="val -52948"/>
            </a:avLst>
          </a:prstGeom>
        </p:spPr>
        <p:style>
          <a:lnRef idx="2">
            <a:schemeClr val="accent4"/>
          </a:lnRef>
          <a:fillRef idx="1">
            <a:schemeClr val="lt1"/>
          </a:fillRef>
          <a:effectRef idx="0">
            <a:schemeClr val="accent4"/>
          </a:effectRef>
          <a:fontRef idx="minor">
            <a:schemeClr val="dk1"/>
          </a:fontRef>
        </p:style>
        <p:txBody>
          <a:bodyPr rtlCol="0" anchor="ctr"/>
          <a:lstStyle/>
          <a:p>
            <a:pPr rtl="1"/>
            <a:r>
              <a:rPr lang="fa-IR" sz="2000" b="1" dirty="0" smtClean="0">
                <a:cs typeface="B Yekan" pitchFamily="2" charset="-78"/>
              </a:rPr>
              <a:t>علل ریشه‌ای:</a:t>
            </a:r>
          </a:p>
          <a:p>
            <a:pPr rtl="1"/>
            <a:r>
              <a:rPr lang="fa-IR" dirty="0" smtClean="0">
                <a:cs typeface="B Yekan" pitchFamily="2" charset="-78"/>
              </a:rPr>
              <a:t>دلایل اصلی بروز مشکل که علت اولیه بوده و معمولا آشکار نیست.</a:t>
            </a:r>
            <a:endParaRPr lang="en-US" dirty="0">
              <a:cs typeface="B Yekan" pitchFamily="2" charset="-78"/>
            </a:endParaRPr>
          </a:p>
        </p:txBody>
      </p:sp>
      <p:sp>
        <p:nvSpPr>
          <p:cNvPr id="18" name="Rectangle 17"/>
          <p:cNvSpPr/>
          <p:nvPr/>
        </p:nvSpPr>
        <p:spPr>
          <a:xfrm>
            <a:off x="7772400" y="0"/>
            <a:ext cx="1371600" cy="76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a:off x="6679070" y="457200"/>
            <a:ext cx="1380506" cy="923330"/>
          </a:xfrm>
          <a:prstGeom prst="rect">
            <a:avLst/>
          </a:prstGeom>
        </p:spPr>
        <p:txBody>
          <a:bodyPr wrap="none">
            <a:spAutoFit/>
          </a:bodyPr>
          <a:lstStyle/>
          <a:p>
            <a:r>
              <a:rPr lang="fa-IR" sz="5400" dirty="0" smtClean="0">
                <a:solidFill>
                  <a:srgbClr val="0070C0"/>
                </a:solidFill>
                <a:cs typeface="B Titr" pitchFamily="2" charset="-78"/>
              </a:rPr>
              <a:t>چرا؟</a:t>
            </a:r>
            <a:endParaRPr lang="en-US" sz="5400" dirty="0">
              <a:solidFill>
                <a:srgbClr val="0070C0"/>
              </a:solidFill>
              <a:cs typeface="B Titr" pitchFamily="2" charset="-78"/>
            </a:endParaRPr>
          </a:p>
        </p:txBody>
      </p:sp>
      <p:sp>
        <p:nvSpPr>
          <p:cNvPr id="20" name="Rectangle 19"/>
          <p:cNvSpPr/>
          <p:nvPr/>
        </p:nvSpPr>
        <p:spPr>
          <a:xfrm>
            <a:off x="7974470" y="525959"/>
            <a:ext cx="420308" cy="769441"/>
          </a:xfrm>
          <a:prstGeom prst="rect">
            <a:avLst/>
          </a:prstGeom>
        </p:spPr>
        <p:txBody>
          <a:bodyPr wrap="none">
            <a:spAutoFit/>
          </a:bodyPr>
          <a:lstStyle/>
          <a:p>
            <a:r>
              <a:rPr lang="fa-IR" sz="4400" dirty="0" smtClean="0">
                <a:solidFill>
                  <a:srgbClr val="C00000"/>
                </a:solidFill>
                <a:cs typeface="B Titr" pitchFamily="2" charset="-78"/>
              </a:rPr>
              <a:t>1</a:t>
            </a:r>
            <a:endParaRPr lang="en-US" sz="4400" dirty="0">
              <a:solidFill>
                <a:srgbClr val="C00000"/>
              </a:solidFill>
              <a:cs typeface="B Titr" pitchFamily="2" charset="-78"/>
            </a:endParaRPr>
          </a:p>
        </p:txBody>
      </p:sp>
      <p:sp>
        <p:nvSpPr>
          <p:cNvPr id="21" name="Rectangle 20"/>
          <p:cNvSpPr/>
          <p:nvPr/>
        </p:nvSpPr>
        <p:spPr>
          <a:xfrm>
            <a:off x="6602870" y="1438870"/>
            <a:ext cx="1513556" cy="1015663"/>
          </a:xfrm>
          <a:prstGeom prst="rect">
            <a:avLst/>
          </a:prstGeom>
        </p:spPr>
        <p:txBody>
          <a:bodyPr wrap="none">
            <a:spAutoFit/>
          </a:bodyPr>
          <a:lstStyle/>
          <a:p>
            <a:r>
              <a:rPr lang="fa-IR" sz="6000" dirty="0" smtClean="0">
                <a:solidFill>
                  <a:srgbClr val="0070C0"/>
                </a:solidFill>
                <a:cs typeface="B Titr" pitchFamily="2" charset="-78"/>
              </a:rPr>
              <a:t>چرا؟</a:t>
            </a:r>
            <a:endParaRPr lang="en-US" sz="6000" dirty="0">
              <a:solidFill>
                <a:srgbClr val="0070C0"/>
              </a:solidFill>
              <a:cs typeface="B Titr" pitchFamily="2" charset="-78"/>
            </a:endParaRPr>
          </a:p>
        </p:txBody>
      </p:sp>
      <p:sp>
        <p:nvSpPr>
          <p:cNvPr id="22" name="Rectangle 21"/>
          <p:cNvSpPr/>
          <p:nvPr/>
        </p:nvSpPr>
        <p:spPr>
          <a:xfrm>
            <a:off x="7991382" y="1507629"/>
            <a:ext cx="516488" cy="830997"/>
          </a:xfrm>
          <a:prstGeom prst="rect">
            <a:avLst/>
          </a:prstGeom>
        </p:spPr>
        <p:txBody>
          <a:bodyPr wrap="none">
            <a:spAutoFit/>
          </a:bodyPr>
          <a:lstStyle/>
          <a:p>
            <a:r>
              <a:rPr lang="fa-IR" sz="4800" dirty="0" smtClean="0">
                <a:solidFill>
                  <a:srgbClr val="C00000"/>
                </a:solidFill>
                <a:cs typeface="B Titr" pitchFamily="2" charset="-78"/>
              </a:rPr>
              <a:t>2</a:t>
            </a:r>
            <a:endParaRPr lang="en-US" sz="4800" dirty="0">
              <a:solidFill>
                <a:srgbClr val="C00000"/>
              </a:solidFill>
              <a:cs typeface="B Titr" pitchFamily="2" charset="-78"/>
            </a:endParaRPr>
          </a:p>
        </p:txBody>
      </p:sp>
      <p:sp>
        <p:nvSpPr>
          <p:cNvPr id="23" name="Rectangle 22"/>
          <p:cNvSpPr/>
          <p:nvPr/>
        </p:nvSpPr>
        <p:spPr>
          <a:xfrm>
            <a:off x="6526670" y="2413337"/>
            <a:ext cx="1648208" cy="1107996"/>
          </a:xfrm>
          <a:prstGeom prst="rect">
            <a:avLst/>
          </a:prstGeom>
        </p:spPr>
        <p:txBody>
          <a:bodyPr wrap="none">
            <a:spAutoFit/>
          </a:bodyPr>
          <a:lstStyle/>
          <a:p>
            <a:r>
              <a:rPr lang="fa-IR" sz="6600" dirty="0" smtClean="0">
                <a:solidFill>
                  <a:srgbClr val="0070C0"/>
                </a:solidFill>
                <a:cs typeface="B Titr" pitchFamily="2" charset="-78"/>
              </a:rPr>
              <a:t>چرا؟</a:t>
            </a:r>
            <a:endParaRPr lang="en-US" sz="6600" dirty="0">
              <a:solidFill>
                <a:srgbClr val="0070C0"/>
              </a:solidFill>
              <a:cs typeface="B Titr" pitchFamily="2" charset="-78"/>
            </a:endParaRPr>
          </a:p>
        </p:txBody>
      </p:sp>
      <p:sp>
        <p:nvSpPr>
          <p:cNvPr id="24" name="Rectangle 23"/>
          <p:cNvSpPr/>
          <p:nvPr/>
        </p:nvSpPr>
        <p:spPr>
          <a:xfrm>
            <a:off x="8023557" y="2482096"/>
            <a:ext cx="636713" cy="923330"/>
          </a:xfrm>
          <a:prstGeom prst="rect">
            <a:avLst/>
          </a:prstGeom>
        </p:spPr>
        <p:txBody>
          <a:bodyPr wrap="none">
            <a:spAutoFit/>
          </a:bodyPr>
          <a:lstStyle/>
          <a:p>
            <a:r>
              <a:rPr lang="fa-IR" sz="5400" dirty="0" smtClean="0">
                <a:solidFill>
                  <a:srgbClr val="C00000"/>
                </a:solidFill>
                <a:cs typeface="B Titr" pitchFamily="2" charset="-78"/>
              </a:rPr>
              <a:t>3</a:t>
            </a:r>
            <a:endParaRPr lang="en-US" sz="5400" dirty="0">
              <a:solidFill>
                <a:srgbClr val="C00000"/>
              </a:solidFill>
              <a:cs typeface="B Titr" pitchFamily="2" charset="-78"/>
            </a:endParaRPr>
          </a:p>
        </p:txBody>
      </p:sp>
      <p:sp>
        <p:nvSpPr>
          <p:cNvPr id="25" name="Rectangle 24"/>
          <p:cNvSpPr/>
          <p:nvPr/>
        </p:nvSpPr>
        <p:spPr>
          <a:xfrm>
            <a:off x="6400800" y="3540204"/>
            <a:ext cx="1779654" cy="1200329"/>
          </a:xfrm>
          <a:prstGeom prst="rect">
            <a:avLst/>
          </a:prstGeom>
        </p:spPr>
        <p:txBody>
          <a:bodyPr wrap="none">
            <a:spAutoFit/>
          </a:bodyPr>
          <a:lstStyle/>
          <a:p>
            <a:r>
              <a:rPr lang="fa-IR" sz="7200" dirty="0" smtClean="0">
                <a:solidFill>
                  <a:srgbClr val="0070C0"/>
                </a:solidFill>
                <a:cs typeface="B Titr" pitchFamily="2" charset="-78"/>
              </a:rPr>
              <a:t>چرا؟</a:t>
            </a:r>
            <a:endParaRPr lang="en-US" sz="7200" dirty="0">
              <a:solidFill>
                <a:srgbClr val="0070C0"/>
              </a:solidFill>
              <a:cs typeface="B Titr" pitchFamily="2" charset="-78"/>
            </a:endParaRPr>
          </a:p>
        </p:txBody>
      </p:sp>
      <p:sp>
        <p:nvSpPr>
          <p:cNvPr id="26" name="Rectangle 25"/>
          <p:cNvSpPr/>
          <p:nvPr/>
        </p:nvSpPr>
        <p:spPr>
          <a:xfrm>
            <a:off x="8077200" y="3608963"/>
            <a:ext cx="660758" cy="1015663"/>
          </a:xfrm>
          <a:prstGeom prst="rect">
            <a:avLst/>
          </a:prstGeom>
        </p:spPr>
        <p:txBody>
          <a:bodyPr wrap="none">
            <a:spAutoFit/>
          </a:bodyPr>
          <a:lstStyle/>
          <a:p>
            <a:r>
              <a:rPr lang="fa-IR" sz="6000" dirty="0" smtClean="0">
                <a:solidFill>
                  <a:srgbClr val="C00000"/>
                </a:solidFill>
                <a:cs typeface="B Titr" pitchFamily="2" charset="-78"/>
              </a:rPr>
              <a:t>4</a:t>
            </a:r>
            <a:endParaRPr lang="en-US" sz="6000" dirty="0">
              <a:solidFill>
                <a:srgbClr val="C00000"/>
              </a:solidFill>
              <a:cs typeface="B Titr" pitchFamily="2" charset="-78"/>
            </a:endParaRPr>
          </a:p>
        </p:txBody>
      </p:sp>
      <p:sp>
        <p:nvSpPr>
          <p:cNvPr id="27" name="Rectangle 26"/>
          <p:cNvSpPr/>
          <p:nvPr/>
        </p:nvSpPr>
        <p:spPr>
          <a:xfrm>
            <a:off x="6274930" y="4696361"/>
            <a:ext cx="1957587" cy="1323439"/>
          </a:xfrm>
          <a:prstGeom prst="rect">
            <a:avLst/>
          </a:prstGeom>
        </p:spPr>
        <p:txBody>
          <a:bodyPr wrap="none">
            <a:spAutoFit/>
          </a:bodyPr>
          <a:lstStyle/>
          <a:p>
            <a:r>
              <a:rPr lang="fa-IR" sz="8000" dirty="0" smtClean="0">
                <a:solidFill>
                  <a:srgbClr val="0070C0"/>
                </a:solidFill>
                <a:cs typeface="B Titr" pitchFamily="2" charset="-78"/>
              </a:rPr>
              <a:t>چرا؟</a:t>
            </a:r>
            <a:endParaRPr lang="en-US" sz="8000" dirty="0">
              <a:solidFill>
                <a:srgbClr val="0070C0"/>
              </a:solidFill>
              <a:cs typeface="B Titr" pitchFamily="2" charset="-78"/>
            </a:endParaRPr>
          </a:p>
        </p:txBody>
      </p:sp>
      <p:sp>
        <p:nvSpPr>
          <p:cNvPr id="28" name="Rectangle 27"/>
          <p:cNvSpPr/>
          <p:nvPr/>
        </p:nvSpPr>
        <p:spPr>
          <a:xfrm>
            <a:off x="8230597" y="4765120"/>
            <a:ext cx="684803" cy="1107996"/>
          </a:xfrm>
          <a:prstGeom prst="rect">
            <a:avLst/>
          </a:prstGeom>
        </p:spPr>
        <p:txBody>
          <a:bodyPr wrap="none">
            <a:spAutoFit/>
          </a:bodyPr>
          <a:lstStyle/>
          <a:p>
            <a:r>
              <a:rPr lang="fa-IR" sz="6600" dirty="0" smtClean="0">
                <a:solidFill>
                  <a:srgbClr val="C00000"/>
                </a:solidFill>
                <a:cs typeface="B Titr" pitchFamily="2" charset="-78"/>
              </a:rPr>
              <a:t>5</a:t>
            </a:r>
            <a:endParaRPr lang="en-US" sz="6600" dirty="0">
              <a:solidFill>
                <a:srgbClr val="C00000"/>
              </a:solidFill>
              <a:cs typeface="B Titr" pitchFamily="2" charset="-78"/>
            </a:endParaRPr>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407349" y="457200"/>
            <a:ext cx="4147289" cy="1015663"/>
          </a:xfrm>
          <a:prstGeom prst="rect">
            <a:avLst/>
          </a:prstGeom>
        </p:spPr>
        <p:txBody>
          <a:bodyPr wrap="none">
            <a:spAutoFit/>
          </a:bodyPr>
          <a:lstStyle/>
          <a:p>
            <a:pPr algn="r" rtl="1"/>
            <a:r>
              <a:rPr lang="fa-IR" sz="6000" dirty="0" smtClean="0">
                <a:solidFill>
                  <a:srgbClr val="FFFF00"/>
                </a:solidFill>
                <a:cs typeface="B Titr" pitchFamily="2" charset="-78"/>
              </a:rPr>
              <a:t>1. چرا </a:t>
            </a:r>
            <a:r>
              <a:rPr lang="fa-IR" sz="60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B Titr" pitchFamily="2" charset="-78"/>
              </a:rPr>
              <a:t>مشکل </a:t>
            </a:r>
            <a:r>
              <a:rPr lang="fa-IR" sz="6000" dirty="0" smtClean="0">
                <a:solidFill>
                  <a:srgbClr val="FFFF00"/>
                </a:solidFill>
                <a:cs typeface="B Titr" pitchFamily="2" charset="-78"/>
              </a:rPr>
              <a:t>؟</a:t>
            </a:r>
            <a:endParaRPr lang="en-US" sz="6000" dirty="0">
              <a:solidFill>
                <a:srgbClr val="FFFF00"/>
              </a:solidFill>
              <a:cs typeface="B Titr" pitchFamily="2" charset="-78"/>
            </a:endParaRPr>
          </a:p>
        </p:txBody>
      </p:sp>
      <p:sp>
        <p:nvSpPr>
          <p:cNvPr id="14" name="Rectangle 13"/>
          <p:cNvSpPr/>
          <p:nvPr/>
        </p:nvSpPr>
        <p:spPr>
          <a:xfrm>
            <a:off x="539152" y="533400"/>
            <a:ext cx="3318536" cy="830997"/>
          </a:xfrm>
          <a:prstGeom prst="rect">
            <a:avLst/>
          </a:prstGeom>
        </p:spPr>
        <p:txBody>
          <a:bodyPr wrap="none">
            <a:spAutoFit/>
          </a:bodyPr>
          <a:lstStyle/>
          <a:p>
            <a:pPr algn="r" rtl="1"/>
            <a:r>
              <a:rPr lang="fa-IR" sz="4800" dirty="0" smtClean="0">
                <a:solidFill>
                  <a:srgbClr val="FFFF00"/>
                </a:solidFill>
                <a:cs typeface="B Yekan" pitchFamily="2" charset="-78"/>
              </a:rPr>
              <a:t>چونکه</a:t>
            </a:r>
            <a:r>
              <a:rPr lang="fa-IR" sz="4800" dirty="0" smtClean="0">
                <a:cs typeface="B Yekan" pitchFamily="2" charset="-78"/>
              </a:rPr>
              <a:t> پاسخ 1</a:t>
            </a:r>
            <a:endParaRPr lang="en-US" sz="4800" dirty="0">
              <a:cs typeface="B Yekan" pitchFamily="2" charset="-78"/>
            </a:endParaRPr>
          </a:p>
        </p:txBody>
      </p:sp>
      <p:sp>
        <p:nvSpPr>
          <p:cNvPr id="17" name="Rectangle 16"/>
          <p:cNvSpPr/>
          <p:nvPr/>
        </p:nvSpPr>
        <p:spPr>
          <a:xfrm>
            <a:off x="4379354" y="1635204"/>
            <a:ext cx="4251484" cy="1015663"/>
          </a:xfrm>
          <a:prstGeom prst="rect">
            <a:avLst/>
          </a:prstGeom>
        </p:spPr>
        <p:txBody>
          <a:bodyPr wrap="none">
            <a:spAutoFit/>
          </a:bodyPr>
          <a:lstStyle/>
          <a:p>
            <a:pPr algn="r" rtl="1"/>
            <a:r>
              <a:rPr lang="fa-IR" sz="6000" dirty="0" smtClean="0">
                <a:solidFill>
                  <a:srgbClr val="FFFF00"/>
                </a:solidFill>
                <a:cs typeface="B Titr" pitchFamily="2" charset="-78"/>
              </a:rPr>
              <a:t>2. چرا </a:t>
            </a:r>
            <a:r>
              <a:rPr lang="fa-IR" sz="60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B Titr" pitchFamily="2" charset="-78"/>
              </a:rPr>
              <a:t>پاسخ1 </a:t>
            </a:r>
            <a:r>
              <a:rPr lang="fa-IR" sz="6000" dirty="0" smtClean="0">
                <a:solidFill>
                  <a:srgbClr val="FFFF00"/>
                </a:solidFill>
                <a:cs typeface="B Titr" pitchFamily="2" charset="-78"/>
              </a:rPr>
              <a:t>؟</a:t>
            </a:r>
            <a:endParaRPr lang="en-US" sz="6000" dirty="0">
              <a:solidFill>
                <a:srgbClr val="FFFF00"/>
              </a:solidFill>
              <a:cs typeface="B Titr" pitchFamily="2" charset="-78"/>
            </a:endParaRPr>
          </a:p>
        </p:txBody>
      </p:sp>
      <p:sp>
        <p:nvSpPr>
          <p:cNvPr id="18" name="Rectangle 17"/>
          <p:cNvSpPr/>
          <p:nvPr/>
        </p:nvSpPr>
        <p:spPr>
          <a:xfrm>
            <a:off x="539152" y="1711404"/>
            <a:ext cx="3318536" cy="830997"/>
          </a:xfrm>
          <a:prstGeom prst="rect">
            <a:avLst/>
          </a:prstGeom>
        </p:spPr>
        <p:txBody>
          <a:bodyPr wrap="none">
            <a:spAutoFit/>
          </a:bodyPr>
          <a:lstStyle/>
          <a:p>
            <a:pPr algn="r" rtl="1"/>
            <a:r>
              <a:rPr lang="fa-IR" sz="4800" dirty="0" smtClean="0">
                <a:solidFill>
                  <a:srgbClr val="FFFF00"/>
                </a:solidFill>
                <a:cs typeface="B Yekan" pitchFamily="2" charset="-78"/>
              </a:rPr>
              <a:t>چونکه</a:t>
            </a:r>
            <a:r>
              <a:rPr lang="fa-IR" sz="4800" dirty="0" smtClean="0">
                <a:cs typeface="B Yekan" pitchFamily="2" charset="-78"/>
              </a:rPr>
              <a:t> پاسخ 2</a:t>
            </a:r>
            <a:endParaRPr lang="en-US" sz="4800" dirty="0">
              <a:cs typeface="B Yekan" pitchFamily="2" charset="-78"/>
            </a:endParaRPr>
          </a:p>
        </p:txBody>
      </p:sp>
      <p:sp>
        <p:nvSpPr>
          <p:cNvPr id="19" name="Rectangle 18"/>
          <p:cNvSpPr/>
          <p:nvPr/>
        </p:nvSpPr>
        <p:spPr>
          <a:xfrm>
            <a:off x="4425097" y="2854404"/>
            <a:ext cx="4281941" cy="1015663"/>
          </a:xfrm>
          <a:prstGeom prst="rect">
            <a:avLst/>
          </a:prstGeom>
        </p:spPr>
        <p:txBody>
          <a:bodyPr wrap="none">
            <a:spAutoFit/>
          </a:bodyPr>
          <a:lstStyle/>
          <a:p>
            <a:pPr algn="r" rtl="1"/>
            <a:r>
              <a:rPr lang="fa-IR" sz="6000" dirty="0" smtClean="0">
                <a:solidFill>
                  <a:srgbClr val="FFFF00"/>
                </a:solidFill>
                <a:cs typeface="B Titr" pitchFamily="2" charset="-78"/>
              </a:rPr>
              <a:t>3. چرا </a:t>
            </a:r>
            <a:r>
              <a:rPr lang="fa-IR" sz="60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B Titr" pitchFamily="2" charset="-78"/>
              </a:rPr>
              <a:t>پاسخ2</a:t>
            </a:r>
            <a:r>
              <a:rPr lang="fa-IR" sz="6000" dirty="0" smtClean="0">
                <a:solidFill>
                  <a:srgbClr val="FFFF00"/>
                </a:solidFill>
                <a:cs typeface="B Titr" pitchFamily="2" charset="-78"/>
              </a:rPr>
              <a:t>؟</a:t>
            </a:r>
            <a:endParaRPr lang="en-US" sz="6000" dirty="0">
              <a:solidFill>
                <a:srgbClr val="FFFF00"/>
              </a:solidFill>
              <a:cs typeface="B Titr" pitchFamily="2" charset="-78"/>
            </a:endParaRPr>
          </a:p>
        </p:txBody>
      </p:sp>
      <p:sp>
        <p:nvSpPr>
          <p:cNvPr id="20" name="Rectangle 19"/>
          <p:cNvSpPr/>
          <p:nvPr/>
        </p:nvSpPr>
        <p:spPr>
          <a:xfrm>
            <a:off x="539152" y="2930604"/>
            <a:ext cx="3318536" cy="830997"/>
          </a:xfrm>
          <a:prstGeom prst="rect">
            <a:avLst/>
          </a:prstGeom>
        </p:spPr>
        <p:txBody>
          <a:bodyPr wrap="none">
            <a:spAutoFit/>
          </a:bodyPr>
          <a:lstStyle/>
          <a:p>
            <a:pPr algn="r" rtl="1"/>
            <a:r>
              <a:rPr lang="fa-IR" sz="4800" dirty="0" smtClean="0">
                <a:solidFill>
                  <a:srgbClr val="FFFF00"/>
                </a:solidFill>
                <a:cs typeface="B Yekan" pitchFamily="2" charset="-78"/>
              </a:rPr>
              <a:t>چونکه</a:t>
            </a:r>
            <a:r>
              <a:rPr lang="fa-IR" sz="4800" dirty="0" smtClean="0">
                <a:cs typeface="B Yekan" pitchFamily="2" charset="-78"/>
              </a:rPr>
              <a:t> پاسخ 3</a:t>
            </a:r>
            <a:endParaRPr lang="en-US" sz="4800" dirty="0">
              <a:cs typeface="B Yekan" pitchFamily="2" charset="-78"/>
            </a:endParaRPr>
          </a:p>
        </p:txBody>
      </p:sp>
      <p:sp>
        <p:nvSpPr>
          <p:cNvPr id="21" name="Rectangle 20"/>
          <p:cNvSpPr/>
          <p:nvPr/>
        </p:nvSpPr>
        <p:spPr>
          <a:xfrm>
            <a:off x="4323218" y="4073604"/>
            <a:ext cx="4342856" cy="1015663"/>
          </a:xfrm>
          <a:prstGeom prst="rect">
            <a:avLst/>
          </a:prstGeom>
        </p:spPr>
        <p:txBody>
          <a:bodyPr wrap="none">
            <a:spAutoFit/>
          </a:bodyPr>
          <a:lstStyle/>
          <a:p>
            <a:pPr algn="r" rtl="1"/>
            <a:r>
              <a:rPr lang="fa-IR" sz="6000" dirty="0" smtClean="0">
                <a:solidFill>
                  <a:srgbClr val="FFFF00"/>
                </a:solidFill>
                <a:cs typeface="B Titr" pitchFamily="2" charset="-78"/>
              </a:rPr>
              <a:t>4. چرا </a:t>
            </a:r>
            <a:r>
              <a:rPr lang="fa-IR" sz="60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B Titr" pitchFamily="2" charset="-78"/>
              </a:rPr>
              <a:t>پاسخ3</a:t>
            </a:r>
            <a:r>
              <a:rPr lang="fa-IR" sz="6000" dirty="0" smtClean="0">
                <a:solidFill>
                  <a:srgbClr val="FFFF00"/>
                </a:solidFill>
                <a:cs typeface="B Titr" pitchFamily="2" charset="-78"/>
              </a:rPr>
              <a:t>؟</a:t>
            </a:r>
            <a:endParaRPr lang="en-US" sz="6000" dirty="0">
              <a:solidFill>
                <a:srgbClr val="FFFF00"/>
              </a:solidFill>
              <a:cs typeface="B Titr" pitchFamily="2" charset="-78"/>
            </a:endParaRPr>
          </a:p>
        </p:txBody>
      </p:sp>
      <p:sp>
        <p:nvSpPr>
          <p:cNvPr id="22" name="Rectangle 21"/>
          <p:cNvSpPr/>
          <p:nvPr/>
        </p:nvSpPr>
        <p:spPr>
          <a:xfrm>
            <a:off x="539152" y="4105870"/>
            <a:ext cx="3318536" cy="830997"/>
          </a:xfrm>
          <a:prstGeom prst="rect">
            <a:avLst/>
          </a:prstGeom>
        </p:spPr>
        <p:txBody>
          <a:bodyPr wrap="none">
            <a:spAutoFit/>
          </a:bodyPr>
          <a:lstStyle/>
          <a:p>
            <a:pPr algn="r" rtl="1"/>
            <a:r>
              <a:rPr lang="fa-IR" sz="4800" dirty="0" smtClean="0">
                <a:solidFill>
                  <a:srgbClr val="FFFF00"/>
                </a:solidFill>
                <a:cs typeface="B Yekan" pitchFamily="2" charset="-78"/>
              </a:rPr>
              <a:t>چونکه</a:t>
            </a:r>
            <a:r>
              <a:rPr lang="fa-IR" sz="4800" dirty="0" smtClean="0">
                <a:cs typeface="B Yekan" pitchFamily="2" charset="-78"/>
              </a:rPr>
              <a:t> پاسخ 4</a:t>
            </a:r>
            <a:endParaRPr lang="en-US" sz="4800" dirty="0">
              <a:cs typeface="B Yekan" pitchFamily="2" charset="-78"/>
            </a:endParaRPr>
          </a:p>
        </p:txBody>
      </p:sp>
      <p:sp>
        <p:nvSpPr>
          <p:cNvPr id="24" name="Rectangle 23"/>
          <p:cNvSpPr/>
          <p:nvPr/>
        </p:nvSpPr>
        <p:spPr>
          <a:xfrm>
            <a:off x="4320014" y="5292804"/>
            <a:ext cx="4293162" cy="1015663"/>
          </a:xfrm>
          <a:prstGeom prst="rect">
            <a:avLst/>
          </a:prstGeom>
        </p:spPr>
        <p:txBody>
          <a:bodyPr wrap="none">
            <a:spAutoFit/>
          </a:bodyPr>
          <a:lstStyle/>
          <a:p>
            <a:pPr algn="r" rtl="1"/>
            <a:r>
              <a:rPr lang="fa-IR" sz="6000" dirty="0" smtClean="0">
                <a:solidFill>
                  <a:srgbClr val="FFFF00"/>
                </a:solidFill>
                <a:cs typeface="B Titr" pitchFamily="2" charset="-78"/>
              </a:rPr>
              <a:t>5. چرا </a:t>
            </a:r>
            <a:r>
              <a:rPr lang="fa-IR" sz="60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B Titr" pitchFamily="2" charset="-78"/>
              </a:rPr>
              <a:t>پاسخ4</a:t>
            </a:r>
            <a:r>
              <a:rPr lang="fa-IR" sz="6000" dirty="0" smtClean="0">
                <a:solidFill>
                  <a:srgbClr val="FFFF00"/>
                </a:solidFill>
                <a:cs typeface="B Titr" pitchFamily="2" charset="-78"/>
              </a:rPr>
              <a:t>؟</a:t>
            </a:r>
            <a:endParaRPr lang="en-US" sz="6000" dirty="0">
              <a:solidFill>
                <a:srgbClr val="FFFF00"/>
              </a:solidFill>
              <a:cs typeface="B Titr" pitchFamily="2" charset="-78"/>
            </a:endParaRPr>
          </a:p>
        </p:txBody>
      </p:sp>
      <p:sp>
        <p:nvSpPr>
          <p:cNvPr id="25" name="Rectangle 24"/>
          <p:cNvSpPr/>
          <p:nvPr/>
        </p:nvSpPr>
        <p:spPr>
          <a:xfrm>
            <a:off x="533400" y="5334000"/>
            <a:ext cx="3373038" cy="923330"/>
          </a:xfrm>
          <a:prstGeom prst="rect">
            <a:avLst/>
          </a:prstGeom>
        </p:spPr>
        <p:txBody>
          <a:bodyPr wrap="none">
            <a:spAutoFit/>
          </a:bodyPr>
          <a:lstStyle/>
          <a:p>
            <a:pPr algn="r" rtl="1"/>
            <a:r>
              <a:rPr lang="fa-IR" sz="5400" dirty="0" smtClean="0">
                <a:ln w="18415" cmpd="sng">
                  <a:solidFill>
                    <a:srgbClr val="FFFFFF"/>
                  </a:solidFill>
                  <a:prstDash val="solid"/>
                </a:ln>
                <a:solidFill>
                  <a:srgbClr val="FFFFFF"/>
                </a:solidFill>
                <a:effectLst>
                  <a:glow rad="139700">
                    <a:schemeClr val="accent6">
                      <a:satMod val="175000"/>
                      <a:alpha val="40000"/>
                    </a:schemeClr>
                  </a:glow>
                  <a:outerShdw blurRad="63500" dir="3600000" algn="tl" rotWithShape="0">
                    <a:srgbClr val="000000">
                      <a:alpha val="70000"/>
                    </a:srgbClr>
                  </a:outerShdw>
                </a:effectLst>
                <a:cs typeface="B Yekan" pitchFamily="2" charset="-78"/>
              </a:rPr>
              <a:t>ریشه مشکل</a:t>
            </a:r>
            <a:endParaRPr lang="en-US" sz="5400" b="1" dirty="0">
              <a:effectLst>
                <a:glow rad="139700">
                  <a:schemeClr val="accent6">
                    <a:satMod val="175000"/>
                    <a:alpha val="40000"/>
                  </a:schemeClr>
                </a:glow>
                <a:outerShdw blurRad="63500" dir="3600000" algn="tl" rotWithShape="0">
                  <a:srgbClr val="000000">
                    <a:alpha val="70000"/>
                  </a:srgbClr>
                </a:outerShdw>
              </a:effectLst>
              <a:cs typeface="B Yekan" pitchFamily="2" charset="-78"/>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6172200" y="457200"/>
            <a:ext cx="2271776" cy="2554545"/>
          </a:xfrm>
          <a:prstGeom prst="rect">
            <a:avLst/>
          </a:prstGeom>
        </p:spPr>
        <p:txBody>
          <a:bodyPr wrap="none">
            <a:spAutoFit/>
          </a:bodyPr>
          <a:lstStyle/>
          <a:p>
            <a:pPr algn="r" rtl="1"/>
            <a:r>
              <a:rPr lang="fa-IR" sz="8000" dirty="0" smtClean="0">
                <a:cs typeface="B Yekan" pitchFamily="2" charset="-78"/>
              </a:rPr>
              <a:t>سریع</a:t>
            </a:r>
          </a:p>
          <a:p>
            <a:pPr algn="r" rtl="1"/>
            <a:r>
              <a:rPr lang="fa-IR" sz="8000" dirty="0" smtClean="0">
                <a:cs typeface="B Yekan" pitchFamily="2" charset="-78"/>
              </a:rPr>
              <a:t>ساده</a:t>
            </a:r>
            <a:endParaRPr lang="en-US" sz="8000" dirty="0">
              <a:cs typeface="B Yekan" pitchFamily="2" charset="-78"/>
            </a:endParaRPr>
          </a:p>
        </p:txBody>
      </p:sp>
      <p:grpSp>
        <p:nvGrpSpPr>
          <p:cNvPr id="6" name="Group 5"/>
          <p:cNvGrpSpPr/>
          <p:nvPr/>
        </p:nvGrpSpPr>
        <p:grpSpPr>
          <a:xfrm>
            <a:off x="152400" y="304800"/>
            <a:ext cx="8227101" cy="5311770"/>
            <a:chOff x="828035" y="-823146"/>
            <a:chExt cx="9100283" cy="6308557"/>
          </a:xfrm>
        </p:grpSpPr>
        <p:sp>
          <p:nvSpPr>
            <p:cNvPr id="7" name="Rectangle 6"/>
            <p:cNvSpPr/>
            <p:nvPr/>
          </p:nvSpPr>
          <p:spPr>
            <a:xfrm rot="21410773">
              <a:off x="5889720" y="2341830"/>
              <a:ext cx="4038598" cy="3143581"/>
            </a:xfrm>
            <a:prstGeom prst="rect">
              <a:avLst/>
            </a:prstGeom>
          </p:spPr>
          <p:txBody>
            <a:bodyPr wrap="square">
              <a:spAutoFit/>
            </a:bodyPr>
            <a:lstStyle/>
            <a:p>
              <a:r>
                <a:rPr lang="fa-IR" sz="16600" dirty="0" smtClean="0">
                  <a:cs typeface="B Titr" pitchFamily="2" charset="-78"/>
                </a:rPr>
                <a:t>5</a:t>
              </a:r>
              <a:endParaRPr lang="en-US" sz="16600" dirty="0">
                <a:cs typeface="B Titr" pitchFamily="2" charset="-78"/>
              </a:endParaRPr>
            </a:p>
          </p:txBody>
        </p:sp>
        <p:sp>
          <p:nvSpPr>
            <p:cNvPr id="8" name="Rectangle 7"/>
            <p:cNvSpPr/>
            <p:nvPr/>
          </p:nvSpPr>
          <p:spPr>
            <a:xfrm>
              <a:off x="1924736" y="609600"/>
              <a:ext cx="4704489" cy="4477776"/>
            </a:xfrm>
            <a:prstGeom prst="rect">
              <a:avLst/>
            </a:prstGeom>
          </p:spPr>
          <p:txBody>
            <a:bodyPr wrap="none">
              <a:spAutoFit/>
            </a:bodyPr>
            <a:lstStyle/>
            <a:p>
              <a:r>
                <a:rPr lang="fa-IR" sz="23900" dirty="0" smtClean="0">
                  <a:solidFill>
                    <a:srgbClr val="FFFF00"/>
                  </a:solidFill>
                  <a:cs typeface="B Titr" pitchFamily="2" charset="-78"/>
                </a:rPr>
                <a:t>چرا</a:t>
              </a:r>
              <a:endParaRPr lang="en-US" sz="23900" dirty="0">
                <a:solidFill>
                  <a:srgbClr val="FFFF00"/>
                </a:solidFill>
                <a:cs typeface="B Titr" pitchFamily="2" charset="-78"/>
              </a:endParaRPr>
            </a:p>
          </p:txBody>
        </p:sp>
        <p:sp>
          <p:nvSpPr>
            <p:cNvPr id="9" name="Rectangle 8"/>
            <p:cNvSpPr/>
            <p:nvPr/>
          </p:nvSpPr>
          <p:spPr>
            <a:xfrm>
              <a:off x="828035" y="-823146"/>
              <a:ext cx="1730938" cy="5355055"/>
            </a:xfrm>
            <a:prstGeom prst="rect">
              <a:avLst/>
            </a:prstGeom>
          </p:spPr>
          <p:txBody>
            <a:bodyPr wrap="none">
              <a:spAutoFit/>
            </a:bodyPr>
            <a:lstStyle/>
            <a:p>
              <a:r>
                <a:rPr lang="fa-IR" sz="28700" dirty="0" smtClean="0">
                  <a:cs typeface="B Zar" pitchFamily="2" charset="-78"/>
                </a:rPr>
                <a:t>؟</a:t>
              </a:r>
              <a:endParaRPr lang="en-US" sz="28700" dirty="0">
                <a:cs typeface="B Zar" pitchFamily="2" charset="-78"/>
              </a:endParaRPr>
            </a:p>
          </p:txBody>
        </p:sp>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7458694" y="1041737"/>
            <a:ext cx="1380506" cy="1015663"/>
          </a:xfrm>
          <a:prstGeom prst="rect">
            <a:avLst/>
          </a:prstGeom>
        </p:spPr>
        <p:txBody>
          <a:bodyPr wrap="none">
            <a:spAutoFit/>
          </a:bodyPr>
          <a:lstStyle/>
          <a:p>
            <a:r>
              <a:rPr lang="fa-IR" sz="6000" dirty="0" smtClean="0">
                <a:solidFill>
                  <a:srgbClr val="00B0F0"/>
                </a:solidFill>
                <a:effectLst>
                  <a:outerShdw blurRad="50800" dist="38100" dir="8100000" algn="tr" rotWithShape="0">
                    <a:prstClr val="black">
                      <a:alpha val="40000"/>
                    </a:prstClr>
                  </a:outerShdw>
                </a:effectLst>
                <a:cs typeface="12   Yagut_shsmrt" pitchFamily="2" charset="-78"/>
              </a:rPr>
              <a:t>مثال</a:t>
            </a:r>
            <a:endParaRPr lang="en-US" sz="6000" dirty="0">
              <a:solidFill>
                <a:srgbClr val="00B0F0"/>
              </a:solidFill>
              <a:effectLst>
                <a:outerShdw blurRad="50800" dist="38100" dir="8100000" algn="tr" rotWithShape="0">
                  <a:prstClr val="black">
                    <a:alpha val="40000"/>
                  </a:prstClr>
                </a:outerShdw>
              </a:effectLst>
              <a:cs typeface="12   Yagut_shsmrt" pitchFamily="2" charset="-78"/>
            </a:endParaRPr>
          </a:p>
        </p:txBody>
      </p:sp>
      <p:sp>
        <p:nvSpPr>
          <p:cNvPr id="7" name="Rectangle 6"/>
          <p:cNvSpPr/>
          <p:nvPr/>
        </p:nvSpPr>
        <p:spPr>
          <a:xfrm>
            <a:off x="1046393" y="1066800"/>
            <a:ext cx="6345007" cy="707886"/>
          </a:xfrm>
          <a:prstGeom prst="rect">
            <a:avLst/>
          </a:prstGeom>
        </p:spPr>
        <p:txBody>
          <a:bodyPr wrap="none">
            <a:spAutoFit/>
          </a:bodyPr>
          <a:lstStyle/>
          <a:p>
            <a:pPr marL="228600" lvl="0" indent="-228600" algn="r" rtl="1"/>
            <a:r>
              <a:rPr lang="fa-IR" sz="4000" dirty="0" smtClean="0">
                <a:solidFill>
                  <a:srgbClr val="FFFF00"/>
                </a:solidFill>
                <a:cs typeface="B Titr" pitchFamily="2" charset="-78"/>
              </a:rPr>
              <a:t>چرا</a:t>
            </a:r>
            <a:r>
              <a:rPr lang="fa-IR" sz="4000" dirty="0" smtClean="0">
                <a:cs typeface="B Yekan" pitchFamily="2" charset="-78"/>
              </a:rPr>
              <a:t> مشتری شما ناخوشنود است؟ </a:t>
            </a:r>
          </a:p>
        </p:txBody>
      </p:sp>
      <p:sp>
        <p:nvSpPr>
          <p:cNvPr id="8" name="Rectangle 7"/>
          <p:cNvSpPr/>
          <p:nvPr/>
        </p:nvSpPr>
        <p:spPr>
          <a:xfrm>
            <a:off x="7449934" y="1981200"/>
            <a:ext cx="1465466" cy="3770263"/>
          </a:xfrm>
          <a:prstGeom prst="rect">
            <a:avLst/>
          </a:prstGeom>
        </p:spPr>
        <p:txBody>
          <a:bodyPr wrap="none">
            <a:spAutoFit/>
          </a:bodyPr>
          <a:lstStyle/>
          <a:p>
            <a:r>
              <a:rPr lang="fa-IR" sz="23900" dirty="0" smtClean="0">
                <a:cs typeface="B Titr" pitchFamily="2" charset="-78"/>
              </a:rPr>
              <a:t>1</a:t>
            </a:r>
            <a:endParaRPr lang="en-US" sz="23900" dirty="0">
              <a:cs typeface="B Titr" pitchFamily="2" charset="-78"/>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380</TotalTime>
  <Words>3746</Words>
  <Application>Microsoft Office PowerPoint</Application>
  <PresentationFormat>On-screen Show (4:3)</PresentationFormat>
  <Paragraphs>509</Paragraphs>
  <Slides>42</Slides>
  <Notes>42</Notes>
  <HiddenSlides>0</HiddenSlides>
  <MMClips>0</MMClips>
  <ScaleCrop>false</ScaleCrop>
  <HeadingPairs>
    <vt:vector size="4" baseType="variant">
      <vt:variant>
        <vt:lpstr>Theme</vt:lpstr>
      </vt:variant>
      <vt:variant>
        <vt:i4>1</vt:i4>
      </vt:variant>
      <vt:variant>
        <vt:lpstr>Slide Titles</vt:lpstr>
      </vt:variant>
      <vt:variant>
        <vt:i4>42</vt:i4>
      </vt:variant>
    </vt:vector>
  </HeadingPairs>
  <TitlesOfParts>
    <vt:vector size="43" baseType="lpstr">
      <vt:lpstr>Office Theme</vt:lpstr>
      <vt:lpstr>چرا؟ چرا؟ چرا؟ چرا؟ چرا؟</vt:lpstr>
      <vt:lpstr>Slide 2</vt:lpstr>
      <vt:lpstr>Slide 3</vt:lpstr>
      <vt:lpstr>ساکی چی تویودا</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اصول اصلی</vt:lpstr>
      <vt:lpstr>Slide 33</vt:lpstr>
      <vt:lpstr>Slide 34</vt:lpstr>
      <vt:lpstr>Slide 35</vt:lpstr>
      <vt:lpstr>Slide 36</vt:lpstr>
      <vt:lpstr>Slide 37</vt:lpstr>
      <vt:lpstr>Slide 38</vt:lpstr>
      <vt:lpstr>Slide 39</vt:lpstr>
      <vt:lpstr>Slide 40</vt:lpstr>
      <vt:lpstr>Slide 41</vt:lpstr>
      <vt:lpstr>Slide 42</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چرا؟ چرا؟ چرا؟ چرا؟ چرا؟</dc:title>
  <dc:creator>naseri</dc:creator>
  <cp:lastModifiedBy>mahdi</cp:lastModifiedBy>
  <cp:revision>44</cp:revision>
  <dcterms:created xsi:type="dcterms:W3CDTF">2006-08-16T00:00:00Z</dcterms:created>
  <dcterms:modified xsi:type="dcterms:W3CDTF">2014-08-06T14:33:43Z</dcterms:modified>
</cp:coreProperties>
</file>

<file path=docProps/thumbnail.jpeg>
</file>